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9" r:id="rId1"/>
  </p:sldMasterIdLst>
  <p:notesMasterIdLst>
    <p:notesMasterId r:id="rId59"/>
  </p:notesMasterIdLst>
  <p:handoutMasterIdLst>
    <p:handoutMasterId r:id="rId60"/>
  </p:handoutMasterIdLst>
  <p:sldIdLst>
    <p:sldId id="274" r:id="rId2"/>
    <p:sldId id="451" r:id="rId3"/>
    <p:sldId id="463" r:id="rId4"/>
    <p:sldId id="464" r:id="rId5"/>
    <p:sldId id="388" r:id="rId6"/>
    <p:sldId id="482" r:id="rId7"/>
    <p:sldId id="465" r:id="rId8"/>
    <p:sldId id="491" r:id="rId9"/>
    <p:sldId id="466" r:id="rId10"/>
    <p:sldId id="467" r:id="rId11"/>
    <p:sldId id="468" r:id="rId12"/>
    <p:sldId id="469" r:id="rId13"/>
    <p:sldId id="470" r:id="rId14"/>
    <p:sldId id="471" r:id="rId15"/>
    <p:sldId id="401" r:id="rId16"/>
    <p:sldId id="402" r:id="rId17"/>
    <p:sldId id="343" r:id="rId18"/>
    <p:sldId id="344" r:id="rId19"/>
    <p:sldId id="345" r:id="rId20"/>
    <p:sldId id="346" r:id="rId21"/>
    <p:sldId id="406" r:id="rId22"/>
    <p:sldId id="416" r:id="rId23"/>
    <p:sldId id="352" r:id="rId24"/>
    <p:sldId id="481" r:id="rId25"/>
    <p:sldId id="452" r:id="rId26"/>
    <p:sldId id="410" r:id="rId27"/>
    <p:sldId id="411" r:id="rId28"/>
    <p:sldId id="412" r:id="rId29"/>
    <p:sldId id="371" r:id="rId30"/>
    <p:sldId id="449" r:id="rId31"/>
    <p:sldId id="372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44" r:id="rId47"/>
    <p:sldId id="493" r:id="rId48"/>
    <p:sldId id="441" r:id="rId49"/>
    <p:sldId id="483" r:id="rId50"/>
    <p:sldId id="485" r:id="rId51"/>
    <p:sldId id="486" r:id="rId52"/>
    <p:sldId id="484" r:id="rId53"/>
    <p:sldId id="487" r:id="rId54"/>
    <p:sldId id="489" r:id="rId55"/>
    <p:sldId id="365" r:id="rId56"/>
    <p:sldId id="492" r:id="rId57"/>
    <p:sldId id="366" r:id="rId58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A1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53" autoAdjust="0"/>
  </p:normalViewPr>
  <p:slideViewPr>
    <p:cSldViewPr snapToGrid="0" showGuides="1">
      <p:cViewPr>
        <p:scale>
          <a:sx n="70" d="100"/>
          <a:sy n="70" d="100"/>
        </p:scale>
        <p:origin x="-1428" y="-108"/>
      </p:cViewPr>
      <p:guideLst>
        <p:guide orient="horz" pos="1884"/>
        <p:guide orient="horz" pos="958"/>
        <p:guide orient="horz" pos="204"/>
        <p:guide orient="horz" pos="3968"/>
        <p:guide pos="2803"/>
        <p:guide pos="204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3234" y="-84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B3FC6D78-3F8F-4F9E-AB53-E183979C9D20}" type="datetimeFigureOut">
              <a:rPr lang="de-DE" smtClean="0"/>
              <a:pPr/>
              <a:t>10.06.2013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8B014536-CC47-497D-B782-E528531692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8827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496" y="0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11184051-3A16-46F1-B4B7-58AEE3768137}" type="datetimeFigureOut">
              <a:rPr lang="de-DE" smtClean="0"/>
              <a:pPr/>
              <a:t>10.06.2013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47" y="4716914"/>
            <a:ext cx="5436208" cy="4468899"/>
          </a:xfrm>
          <a:prstGeom prst="rect">
            <a:avLst/>
          </a:prstGeom>
        </p:spPr>
        <p:txBody>
          <a:bodyPr vert="horz" lIns="88230" tIns="44115" rIns="88230" bIns="4411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496" y="9433829"/>
            <a:ext cx="2944486" cy="496031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0B458FAD-D548-4EA5-B5ED-52E00688058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2563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47B3-F655-4A89-9BC7-702C661BD420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49CA-7964-46F8-9AF2-4ABE1A925F7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2B82B-5211-4850-822F-17708F05DF28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349CA-7964-46F8-9AF2-4ABE1A925F7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D01FE-CDEB-413F-AA68-CA4265B637D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6C575-DD66-40F7-9917-46BA562440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2B82B-5211-4850-822F-17708F05DF28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2B82B-5211-4850-822F-17708F05DF28}" type="slidenum">
              <a:rPr lang="de-DE" smtClean="0"/>
              <a:pPr/>
              <a:t>55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grey-light-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3240000"/>
            <a:ext cx="9143245" cy="1944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00" y="4068000"/>
            <a:ext cx="6318000" cy="864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000" y="5378400"/>
            <a:ext cx="6318000" cy="11484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Datum: TT.MM.JJJJ</a:t>
            </a:r>
            <a:br>
              <a:rPr lang="de-DE" dirty="0" smtClean="0"/>
            </a:br>
            <a:r>
              <a:rPr lang="de-DE" dirty="0" smtClean="0"/>
              <a:t>Name des Redners</a:t>
            </a:r>
            <a:endParaRPr lang="en-US" dirty="0"/>
          </a:p>
        </p:txBody>
      </p:sp>
      <p:pic>
        <p:nvPicPr>
          <p:cNvPr id="14" name="Grafik 13" descr="Logo_Munich Re_42mm_RGB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13" y="6127200"/>
            <a:ext cx="1521000" cy="354375"/>
          </a:xfrm>
          <a:prstGeom prst="rect">
            <a:avLst/>
          </a:prstGeom>
        </p:spPr>
      </p:pic>
      <p:pic>
        <p:nvPicPr>
          <p:cNvPr id="7" name="Picture 1" descr="V:\GD\GD_1.2\Laufende Themen\Positionspapiere\Naturkatastrophen und Versicherung\Naturkatastrophen, Versicherung und VWL\GEO 1\11-7-11%20639ab.jpg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8929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FB11101-89F5-416D-8107-B25B5035C9DB}" type="datetime1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9"/>
          </p:nvPr>
        </p:nvSpPr>
        <p:spPr>
          <a:xfrm>
            <a:off x="323850" y="1512000"/>
            <a:ext cx="8424863" cy="4788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de-DE" smtClean="0"/>
              <a:t>Tabelle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und 2 Tex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4000" y="1512000"/>
            <a:ext cx="4032000" cy="540000"/>
          </a:xfrm>
          <a:solidFill>
            <a:schemeClr val="accent4">
              <a:lumMod val="60000"/>
              <a:lumOff val="40000"/>
            </a:schemeClr>
          </a:solidFill>
        </p:spPr>
        <p:txBody>
          <a:bodyPr lIns="108000" tIns="36000" rIns="72000" bIns="36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6000" y="1512000"/>
            <a:ext cx="4032000" cy="540000"/>
          </a:xfrm>
          <a:solidFill>
            <a:schemeClr val="accent4">
              <a:lumMod val="60000"/>
              <a:lumOff val="40000"/>
            </a:schemeClr>
          </a:solidFill>
        </p:spPr>
        <p:txBody>
          <a:bodyPr lIns="108000" tIns="36000" rIns="72000" bIns="36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F220-D5F7-46B1-AEB7-EA3FCC44793A}" type="datetime1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3"/>
          </p:nvPr>
        </p:nvSpPr>
        <p:spPr>
          <a:xfrm>
            <a:off x="323850" y="2052000"/>
            <a:ext cx="4032000" cy="4248000"/>
          </a:xfrm>
          <a:solidFill>
            <a:schemeClr val="bg1"/>
          </a:solidFill>
        </p:spPr>
        <p:txBody>
          <a:bodyPr lIns="108000" tIns="36000" rIns="72000" bIns="36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22" name="Inhaltsplatzhalter 21"/>
          <p:cNvSpPr>
            <a:spLocks noGrp="1"/>
          </p:cNvSpPr>
          <p:nvPr>
            <p:ph sz="quarter" idx="14"/>
          </p:nvPr>
        </p:nvSpPr>
        <p:spPr>
          <a:xfrm>
            <a:off x="4716463" y="2052000"/>
            <a:ext cx="4032250" cy="4248000"/>
          </a:xfrm>
          <a:solidFill>
            <a:schemeClr val="bg1"/>
          </a:solidFill>
        </p:spPr>
        <p:txBody>
          <a:bodyPr lIns="108000" tIns="36000" rIns="72000" bIns="36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buFont typeface="Wingdings" pitchFamily="2" charset="2"/>
              <a:buChar char="§"/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3 Bilder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>
          <a:xfrm>
            <a:off x="324000" y="1511299"/>
            <a:ext cx="2592000" cy="295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14"/>
          </p:nvPr>
        </p:nvSpPr>
        <p:spPr>
          <a:xfrm>
            <a:off x="3240000" y="1511299"/>
            <a:ext cx="2592000" cy="2952000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1" name="Bildplatzhalter 18"/>
          <p:cNvSpPr>
            <a:spLocks noGrp="1"/>
          </p:cNvSpPr>
          <p:nvPr>
            <p:ph type="pic" sz="quarter" idx="15"/>
          </p:nvPr>
        </p:nvSpPr>
        <p:spPr>
          <a:xfrm>
            <a:off x="6155075" y="1511299"/>
            <a:ext cx="2592000" cy="2952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324000" y="4536000"/>
            <a:ext cx="2592000" cy="1763200"/>
          </a:xfrm>
          <a:solidFill>
            <a:schemeClr val="accent4">
              <a:lumMod val="40000"/>
              <a:lumOff val="60000"/>
            </a:schemeClr>
          </a:solidFill>
          <a:effectLst/>
        </p:spPr>
        <p:txBody>
          <a:bodyPr lIns="108000" tIns="36000" rIns="72000" bIns="36000">
            <a:noAutofit/>
          </a:bodyPr>
          <a:lstStyle>
            <a:lvl1pPr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spcAft>
                <a:spcPts val="0"/>
              </a:spcAft>
              <a:buFont typeface="Wingdings" pitchFamily="2" charset="2"/>
              <a:buChar char="§"/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spcAft>
                <a:spcPts val="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6pPr>
            <a:lvl7pPr>
              <a:buNone/>
              <a:defRPr/>
            </a:lvl7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7"/>
          </p:nvPr>
        </p:nvSpPr>
        <p:spPr>
          <a:xfrm>
            <a:off x="3240000" y="4536000"/>
            <a:ext cx="2592000" cy="1763200"/>
          </a:xfrm>
          <a:solidFill>
            <a:schemeClr val="accent4">
              <a:lumMod val="40000"/>
              <a:lumOff val="60000"/>
            </a:schemeClr>
          </a:solidFill>
          <a:effectLst/>
        </p:spPr>
        <p:txBody>
          <a:bodyPr lIns="108000" tIns="36000" rIns="72000" bIns="36000">
            <a:no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400">
                <a:solidFill>
                  <a:schemeClr val="tx2">
                    <a:lumMod val="50000"/>
                  </a:schemeClr>
                </a:solidFill>
              </a:defRPr>
            </a:lvl6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6155075" y="4536000"/>
            <a:ext cx="2592000" cy="1763200"/>
          </a:xfrm>
          <a:solidFill>
            <a:schemeClr val="accent4">
              <a:lumMod val="40000"/>
              <a:lumOff val="60000"/>
            </a:schemeClr>
          </a:solidFill>
          <a:effectLst/>
        </p:spPr>
        <p:txBody>
          <a:bodyPr lIns="108000" tIns="36000" rIns="72000" bIns="36000">
            <a:no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400">
                <a:solidFill>
                  <a:schemeClr val="tx2">
                    <a:lumMod val="50000"/>
                  </a:schemeClr>
                </a:solidFill>
              </a:defRPr>
            </a:lvl6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5F812D6-2220-4678-B72B-81DC2F489B26}" type="datetime1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 mit Kommenta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6048000" y="1511300"/>
            <a:ext cx="2700000" cy="4788000"/>
          </a:xfrm>
          <a:solidFill>
            <a:schemeClr val="accent4">
              <a:lumMod val="40000"/>
              <a:lumOff val="60000"/>
            </a:schemeClr>
          </a:solidFill>
          <a:effectLst/>
        </p:spPr>
        <p:txBody>
          <a:bodyPr lIns="108000" tIns="36000" rIns="72000" bIns="36000">
            <a:noAutofit/>
          </a:bodyPr>
          <a:lstStyle>
            <a:lvl1pPr marL="276225" indent="-276225">
              <a:buFont typeface="Wingdings" pitchFamily="2" charset="2"/>
              <a:buChar char="§"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>
                <a:solidFill>
                  <a:schemeClr val="tx2">
                    <a:lumMod val="50000"/>
                  </a:schemeClr>
                </a:solidFill>
              </a:defRPr>
            </a:lvl6pPr>
            <a:lvl7pPr>
              <a:defRPr sz="1600">
                <a:solidFill>
                  <a:schemeClr val="tx2">
                    <a:lumMod val="50000"/>
                  </a:schemeClr>
                </a:solidFill>
              </a:defRPr>
            </a:lvl7pPr>
            <a:lvl8pPr>
              <a:defRPr sz="1600">
                <a:solidFill>
                  <a:schemeClr val="tx2">
                    <a:lumMod val="50000"/>
                  </a:schemeClr>
                </a:solidFill>
              </a:defRPr>
            </a:lvl8pPr>
            <a:lvl9pPr>
              <a:defRPr sz="1600"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324000" y="1511300"/>
            <a:ext cx="5364000" cy="478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2A2DD4-D636-47A5-8494-86B198D7F93E}" type="datetime1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Kommenta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48000" y="1511300"/>
            <a:ext cx="2700000" cy="4788000"/>
          </a:xfrm>
          <a:solidFill>
            <a:schemeClr val="accent4">
              <a:lumMod val="40000"/>
              <a:lumOff val="60000"/>
            </a:schemeClr>
          </a:solidFill>
          <a:effectLst/>
        </p:spPr>
        <p:txBody>
          <a:bodyPr lIns="108000" tIns="36000" rIns="72000" bIns="36000">
            <a:noAutofit/>
          </a:bodyPr>
          <a:lstStyle>
            <a:lvl1pPr marL="270000" indent="-270000">
              <a:buFont typeface="Wingdings" pitchFamily="2" charset="2"/>
              <a:buChar char="§"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>
                <a:solidFill>
                  <a:schemeClr val="tx2">
                    <a:lumMod val="50000"/>
                  </a:schemeClr>
                </a:solidFill>
              </a:defRPr>
            </a:lvl6pPr>
            <a:lvl7pPr>
              <a:defRPr sz="1600">
                <a:solidFill>
                  <a:schemeClr val="tx2">
                    <a:lumMod val="50000"/>
                  </a:schemeClr>
                </a:solidFill>
              </a:defRPr>
            </a:lvl7pPr>
            <a:lvl8pPr>
              <a:defRPr sz="1600">
                <a:solidFill>
                  <a:schemeClr val="tx2">
                    <a:lumMod val="50000"/>
                  </a:schemeClr>
                </a:solidFill>
              </a:defRPr>
            </a:lvl8pPr>
            <a:lvl9pPr>
              <a:defRPr lang="de-DE" sz="1600" kern="1200" noProof="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  <a:endParaRPr lang="de-DE" noProof="0" dirty="0" smtClean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5" hasCustomPrompt="1"/>
          </p:nvPr>
        </p:nvSpPr>
        <p:spPr>
          <a:xfrm>
            <a:off x="324000" y="1908000"/>
            <a:ext cx="5364000" cy="4392000"/>
          </a:xfrm>
          <a:solidFill>
            <a:schemeClr val="bg1"/>
          </a:solidFill>
          <a:effectLst/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400"/>
            </a:lvl5pPr>
          </a:lstStyle>
          <a:p>
            <a:pPr lvl="0"/>
            <a:endParaRPr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324000" y="1511300"/>
            <a:ext cx="5364000" cy="396000"/>
          </a:xfrm>
          <a:solidFill>
            <a:schemeClr val="accent4">
              <a:lumMod val="60000"/>
              <a:lumOff val="40000"/>
            </a:schemeClr>
          </a:solidFill>
        </p:spPr>
        <p:txBody>
          <a:bodyPr lIns="108000" tIns="36000" rIns="72000" bIns="36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B6F3DE1-A155-4F1B-B25B-15728E7C9946}" type="datetime1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folie mit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611187" y="1876424"/>
            <a:ext cx="7956000" cy="3095626"/>
          </a:xfrm>
        </p:spPr>
        <p:txBody>
          <a:bodyPr>
            <a:noAutofit/>
          </a:bodyPr>
          <a:lstStyle>
            <a:lvl1pPr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 smtClean="0"/>
              <a:t>Trennfolie mit Zitat</a:t>
            </a:r>
            <a:br>
              <a:rPr lang="de-DE" noProof="0" dirty="0" smtClean="0"/>
            </a:br>
            <a:r>
              <a:rPr lang="de-DE" noProof="0" dirty="0" smtClean="0"/>
              <a:t>durch Klicken bearbeiten</a:t>
            </a:r>
            <a:endParaRPr lang="de-DE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592083" y="5327651"/>
            <a:ext cx="5040000" cy="288000"/>
          </a:xfrm>
        </p:spPr>
        <p:txBody>
          <a:bodyPr>
            <a:noAutofit/>
          </a:bodyPr>
          <a:lstStyle>
            <a:lvl1pPr>
              <a:buFontTx/>
              <a:buNone/>
              <a:defRPr sz="1400" i="1">
                <a:solidFill>
                  <a:schemeClr val="tx2"/>
                </a:solidFill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0" y="704849"/>
            <a:ext cx="9144000" cy="252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9" descr="MR eigenes Bild aus Shoot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25600"/>
            <a:ext cx="9144000" cy="3633216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324000" y="1440000"/>
            <a:ext cx="6984000" cy="1584000"/>
          </a:xfrm>
        </p:spPr>
        <p:txBody>
          <a:bodyPr>
            <a:noAutofit/>
          </a:bodyPr>
          <a:lstStyle>
            <a:lvl1pPr>
              <a:defRPr sz="24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 smtClean="0"/>
              <a:t>Trennfolie mit Bild / Kapitelangabe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folie mit Bildausw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0" y="704849"/>
            <a:ext cx="9144000" cy="252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0" y="3225600"/>
            <a:ext cx="9144000" cy="3632400"/>
          </a:xfrm>
          <a:noFill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itel 8"/>
          <p:cNvSpPr>
            <a:spLocks noGrp="1"/>
          </p:cNvSpPr>
          <p:nvPr>
            <p:ph type="title" hasCustomPrompt="1"/>
          </p:nvPr>
        </p:nvSpPr>
        <p:spPr>
          <a:xfrm>
            <a:off x="324000" y="1440000"/>
            <a:ext cx="6984000" cy="1584000"/>
          </a:xfrm>
        </p:spPr>
        <p:txBody>
          <a:bodyPr>
            <a:noAutofit/>
          </a:bodyPr>
          <a:lstStyle>
            <a:lvl1pPr>
              <a:defRPr sz="2400" b="0" cap="none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 smtClean="0"/>
              <a:t>Trennfolie mit Bild / Kapitelangabe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615-99D7-41F3-80EF-4215587F4F71}" type="datetime1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enplatzhalter 8"/>
          <p:cNvSpPr>
            <a:spLocks noGrp="1"/>
          </p:cNvSpPr>
          <p:nvPr>
            <p:ph type="media" sz="quarter" idx="13"/>
          </p:nvPr>
        </p:nvSpPr>
        <p:spPr>
          <a:xfrm>
            <a:off x="324000" y="1512000"/>
            <a:ext cx="8424000" cy="4842000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noProof="0" smtClean="0"/>
              <a:t>Mediaclip durch Klicken auf Symbol hinzufügen</a:t>
            </a:r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000" y="4158000"/>
            <a:ext cx="6318000" cy="114840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Datum: TT.MM.JJJJ</a:t>
            </a:r>
            <a:br>
              <a:rPr lang="de-DE" dirty="0" smtClean="0"/>
            </a:br>
            <a:r>
              <a:rPr lang="de-DE" dirty="0" smtClean="0"/>
              <a:t>Name des Redners</a:t>
            </a:r>
            <a:endParaRPr lang="en-US" dirty="0"/>
          </a:p>
        </p:txBody>
      </p:sp>
      <p:pic>
        <p:nvPicPr>
          <p:cNvPr id="14" name="Grafik 13" descr="Logo_Munich Re_42mm_RGB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13" y="6127200"/>
            <a:ext cx="1521000" cy="354375"/>
          </a:xfrm>
          <a:prstGeom prst="rect">
            <a:avLst/>
          </a:prstGeom>
        </p:spPr>
      </p:pic>
      <p:pic>
        <p:nvPicPr>
          <p:cNvPr id="7" name="Picture 6" descr="People_Floor_BC_1338_Titel-sch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90800"/>
          </a:xfrm>
          <a:prstGeom prst="rect">
            <a:avLst/>
          </a:prstGeom>
        </p:spPr>
      </p:pic>
      <p:pic>
        <p:nvPicPr>
          <p:cNvPr id="8" name="Picture 13" descr="grey-light-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" y="1944000"/>
            <a:ext cx="9143245" cy="1944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00" y="2772000"/>
            <a:ext cx="6318000" cy="864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94DE-00BC-4C59-AA5E-462D68F06592}" type="datetime1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Titel der Präsentation und Name des Redners</a:t>
            </a:r>
            <a:endParaRPr lang="de-DE" dirty="0"/>
          </a:p>
        </p:txBody>
      </p:sp>
      <p:sp>
        <p:nvSpPr>
          <p:cNvPr id="7" name="Rectangle 11"/>
          <p:cNvSpPr/>
          <p:nvPr/>
        </p:nvSpPr>
        <p:spPr>
          <a:xfrm>
            <a:off x="306000" y="1476000"/>
            <a:ext cx="113653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62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Solutions</a:t>
            </a:r>
          </a:p>
        </p:txBody>
      </p:sp>
      <p:sp>
        <p:nvSpPr>
          <p:cNvPr id="8" name="Rechteck 7"/>
          <p:cNvSpPr/>
          <p:nvPr/>
        </p:nvSpPr>
        <p:spPr>
          <a:xfrm>
            <a:off x="306000" y="1872000"/>
            <a:ext cx="4572000" cy="10772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Münchener Rückversicherungs-Gesellschaft</a:t>
            </a:r>
            <a:b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Aktiengesellschaft in München</a:t>
            </a:r>
            <a:b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Königinstr. 107</a:t>
            </a:r>
            <a:b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80802 München</a:t>
            </a:r>
            <a:b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Germany 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324000" y="3816000"/>
            <a:ext cx="8568000" cy="48218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2762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2013 Münchener Rückversicherungs-Gesellschaft </a:t>
            </a:r>
          </a:p>
          <a:p>
            <a:pPr marL="2762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2013 Munich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Reinsurance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Company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5200" y="252000"/>
            <a:ext cx="6840000" cy="72000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de-DE" sz="2200" kern="1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Impressum </a:t>
            </a:r>
            <a:r>
              <a:rPr lang="de-DE" sz="2200" kern="120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Risk</a:t>
            </a:r>
            <a:r>
              <a:rPr lang="de-DE" sz="2200" kern="1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Solutions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662C-4DD3-454F-B860-814B3281A8A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87338" y="1262063"/>
            <a:ext cx="8569325" cy="51990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C593-ED2A-4267-811A-D1A78D9613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 descr="nur-bi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3786188"/>
            <a:ext cx="9144000" cy="3071812"/>
            <a:chOff x="-4" y="3785428"/>
            <a:chExt cx="9144004" cy="3072572"/>
          </a:xfrm>
        </p:grpSpPr>
        <p:sp>
          <p:nvSpPr>
            <p:cNvPr id="7" name="Rechtwinkliges Dreieck 6"/>
            <p:cNvSpPr/>
            <p:nvPr userDrawn="1"/>
          </p:nvSpPr>
          <p:spPr>
            <a:xfrm flipH="1">
              <a:off x="8748713" y="3785428"/>
              <a:ext cx="395287" cy="395385"/>
            </a:xfrm>
            <a:prstGeom prst="rt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8" name="Rechtwinkliges Dreieck 13"/>
            <p:cNvSpPr/>
            <p:nvPr userDrawn="1"/>
          </p:nvSpPr>
          <p:spPr>
            <a:xfrm flipH="1">
              <a:off x="-4" y="4180813"/>
              <a:ext cx="9144004" cy="267718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prstClr val="white"/>
                </a:solidFill>
              </a:endParaRPr>
            </a:p>
          </p:txBody>
        </p:sp>
      </p:grpSp>
      <p:pic>
        <p:nvPicPr>
          <p:cNvPr id="9" name="Grafik 16" descr="Munich_RE_CO_L Test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6275" y="6064250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435200"/>
            <a:ext cx="6318000" cy="86400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26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5948566"/>
            <a:ext cx="6318000" cy="558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360000" y="5328000"/>
            <a:ext cx="6318000" cy="468000"/>
          </a:xfrm>
        </p:spPr>
        <p:txBody>
          <a:bodyPr/>
          <a:lstStyle>
            <a:lvl1pPr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7337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7337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221668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21668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56000" y="1512000"/>
            <a:ext cx="2682000" cy="3024000"/>
          </a:xfrm>
        </p:spPr>
        <p:txBody>
          <a:bodyPr/>
          <a:lstStyle>
            <a:lvl1pPr>
              <a:buFontTx/>
              <a:buNone/>
              <a:defRPr sz="1400"/>
            </a:lvl1pPr>
          </a:lstStyle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56000" y="4647433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-3"/>
            <a:ext cx="9144000" cy="38880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yan l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3240000"/>
            <a:ext cx="9143245" cy="1944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000" y="5378400"/>
            <a:ext cx="6318000" cy="11484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Datum: TT.MM.JJJJ</a:t>
            </a:r>
            <a:br>
              <a:rPr lang="de-DE" dirty="0" smtClean="0"/>
            </a:br>
            <a:r>
              <a:rPr lang="de-DE" dirty="0" smtClean="0"/>
              <a:t>Name des Redners</a:t>
            </a:r>
            <a:endParaRPr lang="en-US" dirty="0"/>
          </a:p>
        </p:txBody>
      </p:sp>
      <p:pic>
        <p:nvPicPr>
          <p:cNvPr id="14" name="Grafik 13" descr="Logo_Munich Re_42mm_RGB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13" y="6127200"/>
            <a:ext cx="1521000" cy="35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00" y="4068000"/>
            <a:ext cx="6318000" cy="864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0" y="-3"/>
            <a:ext cx="9144000" cy="2592000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7" descr="cyan l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1944000"/>
            <a:ext cx="9143245" cy="19444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000" y="4158000"/>
            <a:ext cx="6318000" cy="114840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Datum: TT.MM.JJJJ</a:t>
            </a:r>
            <a:br>
              <a:rPr lang="de-DE" dirty="0" smtClean="0"/>
            </a:br>
            <a:r>
              <a:rPr lang="de-DE" dirty="0" smtClean="0"/>
              <a:t>Name des Redners</a:t>
            </a:r>
            <a:endParaRPr lang="en-US" dirty="0"/>
          </a:p>
        </p:txBody>
      </p:sp>
      <p:pic>
        <p:nvPicPr>
          <p:cNvPr id="14" name="Grafik 13" descr="Logo_Munich Re_42mm_RGB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13" y="6127200"/>
            <a:ext cx="1521000" cy="35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00" y="2772000"/>
            <a:ext cx="6318000" cy="864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60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00" y="234000"/>
            <a:ext cx="6318000" cy="8640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600" cap="none" baseline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000" y="1566000"/>
            <a:ext cx="6318000" cy="114840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Datum: TT.MM.JJJJ</a:t>
            </a:r>
            <a:br>
              <a:rPr lang="de-DE" dirty="0" smtClean="0"/>
            </a:br>
            <a:r>
              <a:rPr lang="de-DE" dirty="0" smtClean="0"/>
              <a:t>Name des Redners</a:t>
            </a:r>
            <a:endParaRPr lang="en-US" dirty="0"/>
          </a:p>
        </p:txBody>
      </p:sp>
      <p:pic>
        <p:nvPicPr>
          <p:cNvPr id="14" name="Grafik 13" descr="Logo_Munich Re_42mm_RGB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13" y="6127200"/>
            <a:ext cx="1521000" cy="354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70000" indent="-270000">
              <a:buFont typeface="+mj-lt"/>
              <a:buAutoNum type="arabicPeriod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Standar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 baseline="0"/>
            </a:lvl8pPr>
            <a:lvl9pPr>
              <a:buNone/>
              <a:defRPr baseline="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324000" y="1511300"/>
            <a:ext cx="8424000" cy="396000"/>
          </a:xfrm>
          <a:solidFill>
            <a:schemeClr val="accent4">
              <a:lumMod val="60000"/>
              <a:lumOff val="40000"/>
            </a:schemeClr>
          </a:solidFill>
        </p:spPr>
        <p:txBody>
          <a:bodyPr lIns="108000" tIns="36000" rIns="72000" bIns="3600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7F9B6EC-CBF0-43A0-B5DF-DD8B9245C96A}" type="datetime1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Diagrammplatzhalter 17"/>
          <p:cNvSpPr>
            <a:spLocks noGrp="1"/>
          </p:cNvSpPr>
          <p:nvPr>
            <p:ph type="chart" sz="quarter" idx="15"/>
          </p:nvPr>
        </p:nvSpPr>
        <p:spPr>
          <a:xfrm>
            <a:off x="323850" y="1908000"/>
            <a:ext cx="8424863" cy="4392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76350"/>
            <a:ext cx="9142413" cy="5581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84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4000" y="1440000"/>
            <a:ext cx="8424000" cy="484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534800" y="6533584"/>
            <a:ext cx="833438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2EF68843-4CEA-4828-9251-75284FD00D28}" type="datetime1">
              <a:rPr lang="de-DE" smtClean="0"/>
              <a:pPr/>
              <a:t>10.06.2013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8800" y="6533584"/>
            <a:ext cx="3305175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400" y="6533584"/>
            <a:ext cx="442678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 descr="Logo_Munich Re_36mm_RGB.emf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44800" y="324000"/>
            <a:ext cx="1305000" cy="303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5" r:id="rId2"/>
    <p:sldLayoutId id="2147483746" r:id="rId3"/>
    <p:sldLayoutId id="2147483747" r:id="rId4"/>
    <p:sldLayoutId id="2147483748" r:id="rId5"/>
    <p:sldLayoutId id="2147483750" r:id="rId6"/>
    <p:sldLayoutId id="2147483751" r:id="rId7"/>
    <p:sldLayoutId id="2147483752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43" r:id="rId16"/>
    <p:sldLayoutId id="2147483723" r:id="rId17"/>
    <p:sldLayoutId id="2147483724" r:id="rId18"/>
    <p:sldLayoutId id="2147483725" r:id="rId19"/>
    <p:sldLayoutId id="2147483744" r:id="rId20"/>
    <p:sldLayoutId id="2147483753" r:id="rId21"/>
    <p:sldLayoutId id="2147483758" r:id="rId22"/>
    <p:sldLayoutId id="2147483768" r:id="rId23"/>
    <p:sldLayoutId id="2147483775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lnSpc>
          <a:spcPct val="120000"/>
        </a:lnSpc>
        <a:spcBef>
          <a:spcPts val="1200"/>
        </a:spcBef>
        <a:buFont typeface="Wingdings" pitchFamily="2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hyperlink" Target="http://www.swissre.com/" TargetMode="External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0.jpeg"/><Relationship Id="rId4" Type="http://schemas.openxmlformats.org/officeDocument/2006/relationships/image" Target="../media/image45.jpeg"/><Relationship Id="rId9" Type="http://schemas.openxmlformats.org/officeDocument/2006/relationships/hyperlink" Target="http://startwerk.ch/2010/07/02/gruender-fragerunde-geld-regiert-die-welt/gruenderfragerunde-geld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s.123rf.com/400wm/400/400/taviphoto/taviphoto1208/taviphoto120800037/15191141-deutsch-jagd-hut-mit-fasan-und-jay-federn-geschm-ckt.jpg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://www.lauche-maas.eu/media/catalog/product/cache/2/image/6f0a8432a3d3512329878018405684a5/S/e/Seattle_Sombrero_Gore-Tex_Regen-_Hut_20.jpg" TargetMode="External"/><Relationship Id="rId2" Type="http://schemas.openxmlformats.org/officeDocument/2006/relationships/hyperlink" Target="http://static.webshopapp.com/shops/000586/files/000068296/imag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ierros.de/images/Huete_Kopfbedeckungen_Flower_Power_Show_Hut_Lolita_rot_schwarz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www.thesummerof69.de/hawaii-hut-mit-blumen-34cm-bild_64119.jpg" TargetMode="External"/><Relationship Id="rId4" Type="http://schemas.openxmlformats.org/officeDocument/2006/relationships/hyperlink" Target="http://us.123rf.com/400wm/400/400/maridav/maridav1110/maridav111000055/11092564-weihnachten-santa-hut-auf-weissem-hintergrund.jpg" TargetMode="External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gif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ichre.com/natcatservi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emf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5.jpeg"/><Relationship Id="rId7" Type="http://schemas.openxmlformats.org/officeDocument/2006/relationships/image" Target="../media/image77.png"/><Relationship Id="rId12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6.jpeg"/><Relationship Id="rId11" Type="http://schemas.openxmlformats.org/officeDocument/2006/relationships/image" Target="../media/image70.jpeg"/><Relationship Id="rId5" Type="http://schemas.openxmlformats.org/officeDocument/2006/relationships/image" Target="../media/image66.jpeg"/><Relationship Id="rId10" Type="http://schemas.openxmlformats.org/officeDocument/2006/relationships/image" Target="../media/image80.jpeg"/><Relationship Id="rId4" Type="http://schemas.openxmlformats.org/officeDocument/2006/relationships/image" Target="../media/image67.jpeg"/><Relationship Id="rId9" Type="http://schemas.openxmlformats.org/officeDocument/2006/relationships/image" Target="../media/image7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6000" y="5464411"/>
            <a:ext cx="6318000" cy="1148400"/>
          </a:xfrm>
        </p:spPr>
        <p:txBody>
          <a:bodyPr/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333706" y="5167245"/>
            <a:ext cx="7712075" cy="10191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Angelika Wirtz </a:t>
            </a:r>
            <a:b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Munich Re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Risks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 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7"/>
          <p:cNvSpPr txBox="1">
            <a:spLocks/>
          </p:cNvSpPr>
          <p:nvPr/>
        </p:nvSpPr>
        <p:spPr>
          <a:xfrm>
            <a:off x="186102" y="4174226"/>
            <a:ext cx="8807769" cy="4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kumimoji="0" lang="de-DE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Munich</a:t>
            </a:r>
            <a:r>
              <a:rPr kumimoji="0" lang="de-DE" sz="2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 </a:t>
            </a:r>
            <a:r>
              <a:rPr kumimoji="0" lang="de-DE" sz="2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NatCatSERVICE</a:t>
            </a:r>
            <a:endParaRPr kumimoji="0" lang="de-DE" sz="22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de-DE" sz="2200" b="1" dirty="0" smtClean="0"/>
              <a:t>Disaster </a:t>
            </a:r>
            <a:r>
              <a:rPr lang="de-DE" sz="2200" b="1" dirty="0" err="1" smtClean="0"/>
              <a:t>loss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data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handling</a:t>
            </a:r>
            <a:r>
              <a:rPr lang="de-DE" sz="2200" b="1" dirty="0" smtClean="0"/>
              <a:t> &amp; </a:t>
            </a:r>
            <a:r>
              <a:rPr lang="de-DE" sz="2200" b="1" dirty="0" err="1" smtClean="0"/>
              <a:t>the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data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landscape</a:t>
            </a:r>
            <a:endParaRPr lang="de-DE" sz="2200" b="1" dirty="0" smtClean="0"/>
          </a:p>
          <a:p>
            <a:pPr lvl="0">
              <a:lnSpc>
                <a:spcPct val="120000"/>
              </a:lnSpc>
              <a:spcBef>
                <a:spcPts val="1200"/>
              </a:spcBef>
              <a:defRPr/>
            </a:pP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11"/>
          <p:cNvSpPr/>
          <p:nvPr/>
        </p:nvSpPr>
        <p:spPr>
          <a:xfrm>
            <a:off x="260499" y="1419225"/>
            <a:ext cx="8568952" cy="3153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59200" y="302400"/>
            <a:ext cx="7722525" cy="720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Natural catastrophes </a:t>
            </a:r>
            <a:r>
              <a:rPr lang="de-DE" sz="2400" dirty="0" err="1" smtClean="0">
                <a:solidFill>
                  <a:schemeClr val="tx2">
                    <a:lumMod val="75000"/>
                  </a:schemeClr>
                </a:solidFill>
              </a:rPr>
              <a:t>worldwide</a:t>
            </a:r>
            <a:r>
              <a:rPr lang="de-DE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Overall losses US$ 165bn - Percentage distribution per continent</a:t>
            </a: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0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pieren 31"/>
          <p:cNvGrpSpPr/>
          <p:nvPr>
            <p:custDataLst>
              <p:tags r:id="rId2"/>
            </p:custDataLst>
          </p:nvPr>
        </p:nvGrpSpPr>
        <p:grpSpPr>
          <a:xfrm>
            <a:off x="793919" y="1376093"/>
            <a:ext cx="7418139" cy="3142142"/>
            <a:chOff x="862931" y="1336948"/>
            <a:chExt cx="7418139" cy="3193088"/>
          </a:xfrm>
        </p:grpSpPr>
        <p:pic>
          <p:nvPicPr>
            <p:cNvPr id="7" name="Picture 6" descr="V:\_GEO-CCC1\NatCatSERVICE\02_GIS\02_Karten-Kontinente_Länder_Regionen\_Global\2009_Weltkarte 2009_fuer Pressemitteilung\2009_Weltkarte_ohne events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862931" y="1336948"/>
              <a:ext cx="7418139" cy="3193088"/>
            </a:xfrm>
            <a:prstGeom prst="rect">
              <a:avLst/>
            </a:prstGeom>
            <a:noFill/>
          </p:spPr>
        </p:pic>
        <p:sp>
          <p:nvSpPr>
            <p:cNvPr id="8" name="Textfeld 27"/>
            <p:cNvSpPr txBox="1">
              <a:spLocks noChangeArrowheads="1"/>
            </p:cNvSpPr>
            <p:nvPr/>
          </p:nvSpPr>
          <p:spPr bwMode="auto">
            <a:xfrm>
              <a:off x="4458865" y="1720831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de-DE" b="1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9" name="Tabelle 23"/>
          <p:cNvGraphicFramePr>
            <a:graphicFrameLocks noGrp="1"/>
          </p:cNvGraphicFramePr>
          <p:nvPr/>
        </p:nvGraphicFramePr>
        <p:xfrm>
          <a:off x="287338" y="4676633"/>
          <a:ext cx="4570412" cy="18098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8762"/>
                <a:gridCol w="1771650"/>
              </a:tblGrid>
              <a:tr h="438292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Continent</a:t>
                      </a:r>
                      <a:endParaRPr lang="de-DE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Overall </a:t>
                      </a:r>
                      <a:r>
                        <a:rPr lang="de-DE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losses</a:t>
                      </a:r>
                      <a:r>
                        <a:rPr lang="de-DE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US$</a:t>
                      </a:r>
                      <a:r>
                        <a:rPr lang="de-DE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</a:t>
                      </a:r>
                      <a:endParaRPr lang="de-DE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America</a:t>
                      </a:r>
                      <a:r>
                        <a:rPr lang="de-DE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(North </a:t>
                      </a:r>
                      <a:r>
                        <a:rPr lang="de-DE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and</a:t>
                      </a:r>
                      <a:r>
                        <a:rPr lang="de-DE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South </a:t>
                      </a:r>
                      <a:r>
                        <a:rPr lang="de-DE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America</a:t>
                      </a:r>
                      <a:r>
                        <a:rPr lang="de-DE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115,000</a:t>
                      </a: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Europe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21,000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Africa</a:t>
                      </a:r>
                      <a:endParaRPr lang="de-DE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Asia</a:t>
                      </a:r>
                      <a:endParaRPr lang="de-DE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26,000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Australia</a:t>
                      </a:r>
                      <a:r>
                        <a:rPr lang="de-DE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de-DE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Oceania</a:t>
                      </a:r>
                      <a:endParaRPr lang="de-DE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1,000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" name="Ellipse 24"/>
          <p:cNvSpPr/>
          <p:nvPr/>
        </p:nvSpPr>
        <p:spPr>
          <a:xfrm>
            <a:off x="2412626" y="1532964"/>
            <a:ext cx="1371600" cy="13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prstClr val="white"/>
                </a:solidFill>
              </a:rPr>
              <a:t>70%</a:t>
            </a:r>
            <a:endParaRPr lang="en-US" sz="1400" b="1" dirty="0">
              <a:solidFill>
                <a:prstClr val="white"/>
              </a:solidFill>
            </a:endParaRPr>
          </a:p>
        </p:txBody>
      </p:sp>
      <p:grpSp>
        <p:nvGrpSpPr>
          <p:cNvPr id="3" name="Gruppieren 51"/>
          <p:cNvGrpSpPr/>
          <p:nvPr>
            <p:custDataLst>
              <p:tags r:id="rId3"/>
            </p:custDataLst>
          </p:nvPr>
        </p:nvGrpSpPr>
        <p:grpSpPr>
          <a:xfrm>
            <a:off x="4494975" y="1636836"/>
            <a:ext cx="585589" cy="561600"/>
            <a:chOff x="7428682" y="4837797"/>
            <a:chExt cx="750756" cy="720000"/>
          </a:xfrm>
          <a:solidFill>
            <a:schemeClr val="accent1"/>
          </a:solidFill>
        </p:grpSpPr>
        <p:sp>
          <p:nvSpPr>
            <p:cNvPr id="15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rgbClr val="4D4E53"/>
                </a:solidFill>
              </a:endParaRPr>
            </a:p>
          </p:txBody>
        </p:sp>
        <p:sp>
          <p:nvSpPr>
            <p:cNvPr id="16" name="Textfeld 42"/>
            <p:cNvSpPr txBox="1"/>
            <p:nvPr/>
          </p:nvSpPr>
          <p:spPr>
            <a:xfrm>
              <a:off x="7482336" y="5032416"/>
              <a:ext cx="697102" cy="3945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prstClr val="white"/>
                  </a:solidFill>
                </a:rPr>
                <a:t>13%</a:t>
              </a:r>
            </a:p>
          </p:txBody>
        </p:sp>
      </p:grpSp>
      <p:grpSp>
        <p:nvGrpSpPr>
          <p:cNvPr id="4" name="PPTShape_0"/>
          <p:cNvGrpSpPr/>
          <p:nvPr>
            <p:custDataLst>
              <p:tags r:id="rId4"/>
            </p:custDataLst>
          </p:nvPr>
        </p:nvGrpSpPr>
        <p:grpSpPr>
          <a:xfrm>
            <a:off x="4513406" y="2723943"/>
            <a:ext cx="585366" cy="307777"/>
            <a:chOff x="3747422" y="5960111"/>
            <a:chExt cx="1826341" cy="1004910"/>
          </a:xfrm>
        </p:grpSpPr>
        <p:sp>
          <p:nvSpPr>
            <p:cNvPr id="18" name="Ellipse 47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Textfeld 48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>
                      <a:lumMod val="75000"/>
                    </a:schemeClr>
                  </a:solidFill>
                </a:rPr>
                <a:t>&lt;1%</a:t>
              </a:r>
            </a:p>
          </p:txBody>
        </p:sp>
      </p:grpSp>
      <p:grpSp>
        <p:nvGrpSpPr>
          <p:cNvPr id="6" name="PPTShape_1"/>
          <p:cNvGrpSpPr/>
          <p:nvPr>
            <p:custDataLst>
              <p:tags r:id="rId5"/>
            </p:custDataLst>
          </p:nvPr>
        </p:nvGrpSpPr>
        <p:grpSpPr>
          <a:xfrm>
            <a:off x="6833552" y="3642116"/>
            <a:ext cx="585366" cy="307777"/>
            <a:chOff x="3747422" y="5960111"/>
            <a:chExt cx="1826341" cy="1004910"/>
          </a:xfrm>
          <a:solidFill>
            <a:schemeClr val="accent1"/>
          </a:solidFill>
        </p:grpSpPr>
        <p:sp>
          <p:nvSpPr>
            <p:cNvPr id="21" name="Ellipse 50"/>
            <p:cNvSpPr>
              <a:spLocks noChangeAspect="1"/>
            </p:cNvSpPr>
            <p:nvPr/>
          </p:nvSpPr>
          <p:spPr bwMode="auto">
            <a:xfrm>
              <a:off x="3747422" y="6289069"/>
              <a:ext cx="360001" cy="35999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Textfeld 51"/>
            <p:cNvSpPr txBox="1"/>
            <p:nvPr/>
          </p:nvSpPr>
          <p:spPr>
            <a:xfrm>
              <a:off x="3862294" y="5960111"/>
              <a:ext cx="1711469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>
                      <a:lumMod val="75000"/>
                    </a:schemeClr>
                  </a:solidFill>
                </a:rPr>
                <a:t>&lt;1%</a:t>
              </a:r>
            </a:p>
          </p:txBody>
        </p:sp>
      </p:grpSp>
      <p:grpSp>
        <p:nvGrpSpPr>
          <p:cNvPr id="11" name="PPTShape_2"/>
          <p:cNvGrpSpPr/>
          <p:nvPr>
            <p:custDataLst>
              <p:tags r:id="rId6"/>
            </p:custDataLst>
          </p:nvPr>
        </p:nvGrpSpPr>
        <p:grpSpPr>
          <a:xfrm>
            <a:off x="6133286" y="1693986"/>
            <a:ext cx="585587" cy="561600"/>
            <a:chOff x="7428682" y="4837797"/>
            <a:chExt cx="750752" cy="720000"/>
          </a:xfrm>
          <a:solidFill>
            <a:schemeClr val="accent1"/>
          </a:solidFill>
        </p:grpSpPr>
        <p:sp>
          <p:nvSpPr>
            <p:cNvPr id="24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rgbClr val="4D4E53"/>
                </a:solidFill>
              </a:endParaRPr>
            </a:p>
          </p:txBody>
        </p:sp>
        <p:sp>
          <p:nvSpPr>
            <p:cNvPr id="25" name="Textfeld 54"/>
            <p:cNvSpPr txBox="1"/>
            <p:nvPr/>
          </p:nvSpPr>
          <p:spPr>
            <a:xfrm>
              <a:off x="7482333" y="5032416"/>
              <a:ext cx="697101" cy="3945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prstClr val="white"/>
                  </a:solidFill>
                </a:rPr>
                <a:t>16%</a:t>
              </a:r>
            </a:p>
          </p:txBody>
        </p:sp>
      </p:grp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</a:t>
            </a:r>
            <a:r>
              <a:rPr lang="en-US" sz="800" dirty="0" err="1" smtClean="0">
                <a:solidFill>
                  <a:schemeClr val="tx2"/>
                </a:solidFill>
              </a:rPr>
              <a:t>Münchener</a:t>
            </a:r>
            <a:r>
              <a:rPr lang="en-US" sz="800" dirty="0" smtClean="0">
                <a:solidFill>
                  <a:schemeClr val="tx2"/>
                </a:solidFill>
              </a:rPr>
              <a:t>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NatCatSERVICE – As at January 2013  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873684" y="2754134"/>
            <a:ext cx="1119600" cy="1119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40%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pSp>
        <p:nvGrpSpPr>
          <p:cNvPr id="12" name="Gruppieren 51"/>
          <p:cNvGrpSpPr/>
          <p:nvPr/>
        </p:nvGrpSpPr>
        <p:grpSpPr>
          <a:xfrm>
            <a:off x="4944023" y="1959827"/>
            <a:ext cx="662400" cy="662400"/>
            <a:chOff x="7428682" y="4837797"/>
            <a:chExt cx="720000" cy="720000"/>
          </a:xfrm>
        </p:grpSpPr>
        <p:sp>
          <p:nvSpPr>
            <p:cNvPr id="30" name="Ellipse 18"/>
            <p:cNvSpPr>
              <a:spLocks noChangeAspect="1"/>
            </p:cNvSpPr>
            <p:nvPr/>
          </p:nvSpPr>
          <p:spPr bwMode="auto">
            <a:xfrm>
              <a:off x="7428682" y="483779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482333" y="5032415"/>
              <a:ext cx="591021" cy="33454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14%</a:t>
              </a:r>
            </a:p>
          </p:txBody>
        </p:sp>
      </p:grpSp>
      <p:grpSp>
        <p:nvGrpSpPr>
          <p:cNvPr id="13" name="Gruppieren 56"/>
          <p:cNvGrpSpPr/>
          <p:nvPr/>
        </p:nvGrpSpPr>
        <p:grpSpPr>
          <a:xfrm>
            <a:off x="4892265" y="3041524"/>
            <a:ext cx="481170" cy="307777"/>
            <a:chOff x="3747422" y="5960111"/>
            <a:chExt cx="1501250" cy="1004910"/>
          </a:xfrm>
        </p:grpSpPr>
        <p:sp>
          <p:nvSpPr>
            <p:cNvPr id="34" name="Ellipse 33"/>
            <p:cNvSpPr>
              <a:spLocks noChangeAspect="1"/>
            </p:cNvSpPr>
            <p:nvPr/>
          </p:nvSpPr>
          <p:spPr bwMode="auto">
            <a:xfrm>
              <a:off x="3747422" y="6289069"/>
              <a:ext cx="376138" cy="376135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3862294" y="5960111"/>
              <a:ext cx="1386378" cy="10049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1%</a:t>
              </a:r>
            </a:p>
          </p:txBody>
        </p:sp>
      </p:grpSp>
      <p:sp>
        <p:nvSpPr>
          <p:cNvPr id="36" name="Ellipse 35"/>
          <p:cNvSpPr/>
          <p:nvPr/>
        </p:nvSpPr>
        <p:spPr>
          <a:xfrm>
            <a:off x="6418597" y="2023811"/>
            <a:ext cx="1148400" cy="1148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solidFill>
                  <a:schemeClr val="tx2"/>
                </a:solidFill>
              </a:rPr>
              <a:t>42%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pSp>
        <p:nvGrpSpPr>
          <p:cNvPr id="14" name="Gruppieren 54"/>
          <p:cNvGrpSpPr/>
          <p:nvPr/>
        </p:nvGrpSpPr>
        <p:grpSpPr>
          <a:xfrm>
            <a:off x="7270846" y="3752287"/>
            <a:ext cx="378663" cy="306000"/>
            <a:chOff x="4056795" y="6141306"/>
            <a:chExt cx="623680" cy="504000"/>
          </a:xfrm>
        </p:grpSpPr>
        <p:sp>
          <p:nvSpPr>
            <p:cNvPr id="38" name="Ellipse 37"/>
            <p:cNvSpPr>
              <a:spLocks noChangeAspect="1"/>
            </p:cNvSpPr>
            <p:nvPr/>
          </p:nvSpPr>
          <p:spPr bwMode="auto">
            <a:xfrm>
              <a:off x="4176474" y="6141306"/>
              <a:ext cx="504001" cy="504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sz="105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4056795" y="6165589"/>
              <a:ext cx="444351" cy="30777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chemeClr val="tx2"/>
                  </a:solidFill>
                </a:rPr>
                <a:t>3%</a:t>
              </a:r>
              <a:endParaRPr lang="de-DE" sz="1600" b="1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40" name="Textfeld 28"/>
          <p:cNvSpPr txBox="1"/>
          <p:nvPr/>
        </p:nvSpPr>
        <p:spPr>
          <a:xfrm>
            <a:off x="309045" y="1823081"/>
            <a:ext cx="582211" cy="307777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41" name="Textfeld 29"/>
          <p:cNvSpPr txBox="1"/>
          <p:nvPr/>
        </p:nvSpPr>
        <p:spPr>
          <a:xfrm>
            <a:off x="304936" y="2245536"/>
            <a:ext cx="1029193" cy="307777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2">
                    <a:lumMod val="75000"/>
                  </a:schemeClr>
                </a:solidFill>
              </a:rPr>
              <a:t>1980-2011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990600"/>
            <a:ext cx="8677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hteck 36"/>
          <p:cNvSpPr/>
          <p:nvPr/>
        </p:nvSpPr>
        <p:spPr>
          <a:xfrm>
            <a:off x="353487" y="1268760"/>
            <a:ext cx="14253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>
                <a:solidFill>
                  <a:schemeClr val="tx2"/>
                </a:solidFill>
              </a:rPr>
              <a:t>(% </a:t>
            </a:r>
            <a:r>
              <a:rPr lang="de-DE" sz="1050" dirty="0" err="1" smtClean="0">
                <a:solidFill>
                  <a:schemeClr val="tx2"/>
                </a:solidFill>
              </a:rPr>
              <a:t>of</a:t>
            </a:r>
            <a:r>
              <a:rPr lang="de-DE" sz="1050" dirty="0" smtClean="0">
                <a:solidFill>
                  <a:schemeClr val="tx2"/>
                </a:solidFill>
              </a:rPr>
              <a:t> GDP </a:t>
            </a:r>
            <a:r>
              <a:rPr lang="de-DE" sz="1050" dirty="0" err="1" smtClean="0">
                <a:solidFill>
                  <a:schemeClr val="tx2"/>
                </a:solidFill>
              </a:rPr>
              <a:t>affected</a:t>
            </a:r>
            <a:r>
              <a:rPr lang="de-DE" sz="1050" dirty="0" smtClean="0">
                <a:solidFill>
                  <a:schemeClr val="tx2"/>
                </a:solidFill>
              </a:rPr>
              <a:t> )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23" name="Text Box 336"/>
          <p:cNvSpPr txBox="1">
            <a:spLocks noChangeArrowheads="1"/>
          </p:cNvSpPr>
          <p:nvPr/>
        </p:nvSpPr>
        <p:spPr bwMode="auto">
          <a:xfrm>
            <a:off x="259200" y="92075"/>
            <a:ext cx="87384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63600"/>
            <a:r>
              <a:rPr lang="de-DE" sz="2200" dirty="0" smtClean="0">
                <a:solidFill>
                  <a:schemeClr val="tx2"/>
                </a:solidFill>
              </a:rPr>
              <a:t>Natural </a:t>
            </a:r>
            <a:r>
              <a:rPr lang="de-DE" sz="2200" dirty="0" err="1" smtClean="0">
                <a:solidFill>
                  <a:schemeClr val="tx2"/>
                </a:solidFill>
              </a:rPr>
              <a:t>catastrophes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worldwide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>
                <a:solidFill>
                  <a:schemeClr val="tx2"/>
                </a:solidFill>
              </a:rPr>
              <a:t>1980 – </a:t>
            </a:r>
            <a:r>
              <a:rPr lang="de-DE" sz="2200" dirty="0" smtClean="0">
                <a:solidFill>
                  <a:schemeClr val="tx2"/>
                </a:solidFill>
              </a:rPr>
              <a:t>2011 </a:t>
            </a:r>
            <a:r>
              <a:rPr lang="de-DE" sz="1800" dirty="0">
                <a:solidFill>
                  <a:schemeClr val="tx2"/>
                </a:solidFill>
              </a:rPr>
              <a:t/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 err="1" smtClean="0">
                <a:solidFill>
                  <a:schemeClr val="tx2"/>
                </a:solidFill>
              </a:rPr>
              <a:t>Losses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as</a:t>
            </a:r>
            <a:r>
              <a:rPr lang="de-DE" sz="1800" dirty="0" smtClean="0">
                <a:solidFill>
                  <a:schemeClr val="tx2"/>
                </a:solidFill>
              </a:rPr>
              <a:t> a </a:t>
            </a:r>
            <a:r>
              <a:rPr lang="de-DE" sz="1800" dirty="0" err="1" smtClean="0">
                <a:solidFill>
                  <a:schemeClr val="tx2"/>
                </a:solidFill>
              </a:rPr>
              <a:t>ratio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of</a:t>
            </a:r>
            <a:r>
              <a:rPr lang="de-DE" sz="1800" dirty="0" smtClean="0">
                <a:solidFill>
                  <a:schemeClr val="tx2"/>
                </a:solidFill>
              </a:rPr>
              <a:t> GDP 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0" name="Rectangle 356"/>
          <p:cNvSpPr>
            <a:spLocks noChangeArrowheads="1"/>
          </p:cNvSpPr>
          <p:nvPr/>
        </p:nvSpPr>
        <p:spPr bwMode="auto">
          <a:xfrm>
            <a:off x="5472000" y="1268760"/>
            <a:ext cx="3374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2400" dirty="0"/>
              <a:t>High </a:t>
            </a:r>
            <a:r>
              <a:rPr lang="de-DE" sz="2400" dirty="0" err="1"/>
              <a:t>income</a:t>
            </a:r>
            <a:r>
              <a:rPr lang="de-DE" sz="2400" dirty="0"/>
              <a:t> </a:t>
            </a:r>
            <a:r>
              <a:rPr lang="de-DE" sz="2400" dirty="0" err="1"/>
              <a:t>economies</a:t>
            </a:r>
            <a:r>
              <a:rPr lang="de-DE" sz="2400" dirty="0"/>
              <a:t> 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427038" y="5877272"/>
            <a:ext cx="8202808" cy="531137"/>
            <a:chOff x="427038" y="5994207"/>
            <a:chExt cx="8202808" cy="531137"/>
          </a:xfrm>
        </p:grpSpPr>
        <p:sp>
          <p:nvSpPr>
            <p:cNvPr id="39" name="Rectangle 356"/>
            <p:cNvSpPr>
              <a:spLocks noChangeArrowheads="1"/>
            </p:cNvSpPr>
            <p:nvPr/>
          </p:nvSpPr>
          <p:spPr bwMode="auto">
            <a:xfrm>
              <a:off x="787234" y="6235047"/>
              <a:ext cx="139781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High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endParaRPr lang="de-DE" sz="1000" dirty="0"/>
            </a:p>
          </p:txBody>
        </p:sp>
        <p:sp>
          <p:nvSpPr>
            <p:cNvPr id="40" name="Rectangle 357"/>
            <p:cNvSpPr>
              <a:spLocks noChangeArrowheads="1"/>
            </p:cNvSpPr>
            <p:nvPr/>
          </p:nvSpPr>
          <p:spPr bwMode="auto">
            <a:xfrm>
              <a:off x="494505" y="6371456"/>
              <a:ext cx="11317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&gt; </a:t>
              </a:r>
              <a:r>
                <a:rPr lang="de-DE" sz="1000" dirty="0" smtClean="0">
                  <a:solidFill>
                    <a:srgbClr val="000000"/>
                  </a:solidFill>
                </a:rPr>
                <a:t>12,476 US$)</a:t>
              </a:r>
              <a:endParaRPr lang="de-DE" sz="1000" dirty="0"/>
            </a:p>
          </p:txBody>
        </p:sp>
        <p:sp>
          <p:nvSpPr>
            <p:cNvPr id="41" name="Rectangle 358"/>
            <p:cNvSpPr>
              <a:spLocks noChangeArrowheads="1"/>
            </p:cNvSpPr>
            <p:nvPr/>
          </p:nvSpPr>
          <p:spPr bwMode="auto">
            <a:xfrm>
              <a:off x="494505" y="6231206"/>
              <a:ext cx="226281" cy="11240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42" name="Rectangle 363"/>
            <p:cNvSpPr>
              <a:spLocks noChangeArrowheads="1"/>
            </p:cNvSpPr>
            <p:nvPr/>
          </p:nvSpPr>
          <p:spPr bwMode="auto">
            <a:xfrm>
              <a:off x="2572998" y="6229081"/>
              <a:ext cx="185948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 err="1">
                  <a:solidFill>
                    <a:srgbClr val="000000"/>
                  </a:solidFill>
                </a:rPr>
                <a:t>Upper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middle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endParaRPr lang="de-DE" sz="1000" dirty="0"/>
            </a:p>
          </p:txBody>
        </p:sp>
        <p:sp>
          <p:nvSpPr>
            <p:cNvPr id="43" name="Rectangle 364"/>
            <p:cNvSpPr>
              <a:spLocks noChangeArrowheads="1"/>
            </p:cNvSpPr>
            <p:nvPr/>
          </p:nvSpPr>
          <p:spPr bwMode="auto">
            <a:xfrm>
              <a:off x="2306521" y="6371451"/>
              <a:ext cx="151483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</a:t>
              </a:r>
              <a:r>
                <a:rPr lang="de-DE" sz="1000" dirty="0" smtClean="0">
                  <a:solidFill>
                    <a:srgbClr val="000000"/>
                  </a:solidFill>
                </a:rPr>
                <a:t>4,036 – 12,475 </a:t>
              </a:r>
              <a:r>
                <a:rPr lang="de-DE" sz="1000" dirty="0">
                  <a:solidFill>
                    <a:srgbClr val="000000"/>
                  </a:solidFill>
                </a:rPr>
                <a:t>US$) </a:t>
              </a:r>
              <a:endParaRPr lang="de-DE" sz="1000" dirty="0"/>
            </a:p>
          </p:txBody>
        </p:sp>
        <p:sp>
          <p:nvSpPr>
            <p:cNvPr id="44" name="Rectangle 367"/>
            <p:cNvSpPr>
              <a:spLocks noChangeArrowheads="1"/>
            </p:cNvSpPr>
            <p:nvPr/>
          </p:nvSpPr>
          <p:spPr bwMode="auto">
            <a:xfrm>
              <a:off x="2306521" y="6231206"/>
              <a:ext cx="226757" cy="1114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45" name="Rectangle 372"/>
            <p:cNvSpPr>
              <a:spLocks noChangeArrowheads="1"/>
            </p:cNvSpPr>
            <p:nvPr/>
          </p:nvSpPr>
          <p:spPr bwMode="auto">
            <a:xfrm>
              <a:off x="4969609" y="6235670"/>
              <a:ext cx="18947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 err="1">
                  <a:solidFill>
                    <a:srgbClr val="000000"/>
                  </a:solidFill>
                </a:rPr>
                <a:t>Lower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middle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endParaRPr lang="de-DE" sz="1000" dirty="0"/>
            </a:p>
          </p:txBody>
        </p:sp>
        <p:sp>
          <p:nvSpPr>
            <p:cNvPr id="46" name="Rectangle 373"/>
            <p:cNvSpPr>
              <a:spLocks noChangeArrowheads="1"/>
            </p:cNvSpPr>
            <p:nvPr/>
          </p:nvSpPr>
          <p:spPr bwMode="auto">
            <a:xfrm>
              <a:off x="4674513" y="6371451"/>
              <a:ext cx="14443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</a:t>
              </a:r>
              <a:r>
                <a:rPr lang="de-DE" sz="1000" dirty="0" smtClean="0">
                  <a:solidFill>
                    <a:srgbClr val="000000"/>
                  </a:solidFill>
                </a:rPr>
                <a:t>1,026 – 4,035 </a:t>
              </a:r>
              <a:r>
                <a:rPr lang="de-DE" sz="1000" dirty="0">
                  <a:solidFill>
                    <a:srgbClr val="000000"/>
                  </a:solidFill>
                </a:rPr>
                <a:t>US$) </a:t>
              </a:r>
              <a:endParaRPr lang="de-DE" sz="1000" dirty="0"/>
            </a:p>
          </p:txBody>
        </p:sp>
        <p:sp>
          <p:nvSpPr>
            <p:cNvPr id="47" name="Rectangle 376"/>
            <p:cNvSpPr>
              <a:spLocks noChangeArrowheads="1"/>
            </p:cNvSpPr>
            <p:nvPr/>
          </p:nvSpPr>
          <p:spPr bwMode="auto">
            <a:xfrm>
              <a:off x="4674513" y="6231206"/>
              <a:ext cx="226757" cy="112630"/>
            </a:xfrm>
            <a:prstGeom prst="rect">
              <a:avLst/>
            </a:prstGeom>
            <a:solidFill>
              <a:srgbClr val="344A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48" name="Rectangle 381"/>
            <p:cNvSpPr>
              <a:spLocks noChangeArrowheads="1"/>
            </p:cNvSpPr>
            <p:nvPr/>
          </p:nvSpPr>
          <p:spPr bwMode="auto">
            <a:xfrm>
              <a:off x="7225615" y="6235027"/>
              <a:ext cx="140423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>
                  <a:solidFill>
                    <a:srgbClr val="000000"/>
                  </a:solidFill>
                </a:rPr>
                <a:t>Low  income economies </a:t>
              </a:r>
              <a:endParaRPr lang="de-DE" sz="1000"/>
            </a:p>
          </p:txBody>
        </p:sp>
        <p:sp>
          <p:nvSpPr>
            <p:cNvPr id="49" name="Rectangle 382"/>
            <p:cNvSpPr>
              <a:spLocks noChangeArrowheads="1"/>
            </p:cNvSpPr>
            <p:nvPr/>
          </p:nvSpPr>
          <p:spPr bwMode="auto">
            <a:xfrm>
              <a:off x="6963580" y="6371451"/>
              <a:ext cx="10611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&lt; </a:t>
              </a:r>
              <a:r>
                <a:rPr lang="de-DE" sz="1000" dirty="0" smtClean="0">
                  <a:solidFill>
                    <a:srgbClr val="000000"/>
                  </a:solidFill>
                </a:rPr>
                <a:t>1,025 </a:t>
              </a:r>
              <a:r>
                <a:rPr lang="de-DE" sz="1000" dirty="0">
                  <a:solidFill>
                    <a:srgbClr val="000000"/>
                  </a:solidFill>
                </a:rPr>
                <a:t>US$)</a:t>
              </a:r>
              <a:endParaRPr lang="de-DE" sz="1000" dirty="0"/>
            </a:p>
          </p:txBody>
        </p:sp>
        <p:sp>
          <p:nvSpPr>
            <p:cNvPr id="50" name="Rectangle 383"/>
            <p:cNvSpPr>
              <a:spLocks noChangeArrowheads="1"/>
            </p:cNvSpPr>
            <p:nvPr/>
          </p:nvSpPr>
          <p:spPr bwMode="auto">
            <a:xfrm>
              <a:off x="6963581" y="6231206"/>
              <a:ext cx="227429" cy="11233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51" name="Textfeld 55"/>
            <p:cNvSpPr txBox="1">
              <a:spLocks noChangeArrowheads="1"/>
            </p:cNvSpPr>
            <p:nvPr/>
          </p:nvSpPr>
          <p:spPr bwMode="auto">
            <a:xfrm>
              <a:off x="427038" y="5994207"/>
              <a:ext cx="42545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dirty="0"/>
                <a:t>Income Groups </a:t>
              </a:r>
              <a:r>
                <a:rPr lang="de-DE" sz="1000" dirty="0" smtClean="0"/>
                <a:t>2012 </a:t>
              </a:r>
              <a:r>
                <a:rPr lang="de-DE" sz="1000" dirty="0"/>
                <a:t>(</a:t>
              </a:r>
              <a:r>
                <a:rPr lang="de-DE" sz="1000" dirty="0" err="1"/>
                <a:t>defined</a:t>
              </a:r>
              <a:r>
                <a:rPr lang="de-DE" sz="1000" dirty="0"/>
                <a:t> </a:t>
              </a:r>
              <a:r>
                <a:rPr lang="de-DE" sz="1000" dirty="0" err="1"/>
                <a:t>by</a:t>
              </a:r>
              <a:r>
                <a:rPr lang="de-DE" sz="1000" dirty="0"/>
                <a:t> World Bank):</a:t>
              </a:r>
            </a:p>
          </p:txBody>
        </p:sp>
      </p:grp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993775"/>
            <a:ext cx="8677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7"/>
          <p:cNvGrpSpPr/>
          <p:nvPr/>
        </p:nvGrpSpPr>
        <p:grpSpPr>
          <a:xfrm>
            <a:off x="427038" y="5877272"/>
            <a:ext cx="8202808" cy="531137"/>
            <a:chOff x="427038" y="5994207"/>
            <a:chExt cx="8202808" cy="531137"/>
          </a:xfrm>
        </p:grpSpPr>
        <p:sp>
          <p:nvSpPr>
            <p:cNvPr id="21" name="Rectangle 356"/>
            <p:cNvSpPr>
              <a:spLocks noChangeArrowheads="1"/>
            </p:cNvSpPr>
            <p:nvPr/>
          </p:nvSpPr>
          <p:spPr bwMode="auto">
            <a:xfrm>
              <a:off x="787234" y="6235047"/>
              <a:ext cx="139781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High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endParaRPr lang="de-DE" sz="1000" dirty="0"/>
            </a:p>
          </p:txBody>
        </p:sp>
        <p:sp>
          <p:nvSpPr>
            <p:cNvPr id="25" name="Rectangle 357"/>
            <p:cNvSpPr>
              <a:spLocks noChangeArrowheads="1"/>
            </p:cNvSpPr>
            <p:nvPr/>
          </p:nvSpPr>
          <p:spPr bwMode="auto">
            <a:xfrm>
              <a:off x="494505" y="6371456"/>
              <a:ext cx="11317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&gt; </a:t>
              </a:r>
              <a:r>
                <a:rPr lang="de-DE" sz="1000" dirty="0" smtClean="0">
                  <a:solidFill>
                    <a:srgbClr val="000000"/>
                  </a:solidFill>
                </a:rPr>
                <a:t>12,476 US$)</a:t>
              </a:r>
              <a:endParaRPr lang="de-DE" sz="1000" dirty="0"/>
            </a:p>
          </p:txBody>
        </p:sp>
        <p:sp>
          <p:nvSpPr>
            <p:cNvPr id="26" name="Rectangle 358"/>
            <p:cNvSpPr>
              <a:spLocks noChangeArrowheads="1"/>
            </p:cNvSpPr>
            <p:nvPr/>
          </p:nvSpPr>
          <p:spPr bwMode="auto">
            <a:xfrm>
              <a:off x="494505" y="6231206"/>
              <a:ext cx="226281" cy="11240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27" name="Rectangle 363"/>
            <p:cNvSpPr>
              <a:spLocks noChangeArrowheads="1"/>
            </p:cNvSpPr>
            <p:nvPr/>
          </p:nvSpPr>
          <p:spPr bwMode="auto">
            <a:xfrm>
              <a:off x="2572998" y="6229081"/>
              <a:ext cx="185948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 err="1">
                  <a:solidFill>
                    <a:srgbClr val="000000"/>
                  </a:solidFill>
                </a:rPr>
                <a:t>Upper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middle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endParaRPr lang="de-DE" sz="1000" dirty="0"/>
            </a:p>
          </p:txBody>
        </p:sp>
        <p:sp>
          <p:nvSpPr>
            <p:cNvPr id="28" name="Rectangle 364"/>
            <p:cNvSpPr>
              <a:spLocks noChangeArrowheads="1"/>
            </p:cNvSpPr>
            <p:nvPr/>
          </p:nvSpPr>
          <p:spPr bwMode="auto">
            <a:xfrm>
              <a:off x="2306521" y="6371451"/>
              <a:ext cx="151483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</a:t>
              </a:r>
              <a:r>
                <a:rPr lang="de-DE" sz="1000" dirty="0" smtClean="0">
                  <a:solidFill>
                    <a:srgbClr val="000000"/>
                  </a:solidFill>
                </a:rPr>
                <a:t>4,036 – 12,475 </a:t>
              </a:r>
              <a:r>
                <a:rPr lang="de-DE" sz="1000" dirty="0">
                  <a:solidFill>
                    <a:srgbClr val="000000"/>
                  </a:solidFill>
                </a:rPr>
                <a:t>US$) </a:t>
              </a:r>
              <a:endParaRPr lang="de-DE" sz="1000" dirty="0"/>
            </a:p>
          </p:txBody>
        </p:sp>
        <p:sp>
          <p:nvSpPr>
            <p:cNvPr id="29" name="Rectangle 367"/>
            <p:cNvSpPr>
              <a:spLocks noChangeArrowheads="1"/>
            </p:cNvSpPr>
            <p:nvPr/>
          </p:nvSpPr>
          <p:spPr bwMode="auto">
            <a:xfrm>
              <a:off x="2306521" y="6231206"/>
              <a:ext cx="226757" cy="1114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0" name="Rectangle 372"/>
            <p:cNvSpPr>
              <a:spLocks noChangeArrowheads="1"/>
            </p:cNvSpPr>
            <p:nvPr/>
          </p:nvSpPr>
          <p:spPr bwMode="auto">
            <a:xfrm>
              <a:off x="4969609" y="6235670"/>
              <a:ext cx="18947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 err="1">
                  <a:solidFill>
                    <a:srgbClr val="000000"/>
                  </a:solidFill>
                </a:rPr>
                <a:t>Lower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middle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endParaRPr lang="de-DE" sz="1000" dirty="0"/>
            </a:p>
          </p:txBody>
        </p:sp>
        <p:sp>
          <p:nvSpPr>
            <p:cNvPr id="31" name="Rectangle 373"/>
            <p:cNvSpPr>
              <a:spLocks noChangeArrowheads="1"/>
            </p:cNvSpPr>
            <p:nvPr/>
          </p:nvSpPr>
          <p:spPr bwMode="auto">
            <a:xfrm>
              <a:off x="4674513" y="6371451"/>
              <a:ext cx="14443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</a:t>
              </a:r>
              <a:r>
                <a:rPr lang="de-DE" sz="1000" dirty="0" smtClean="0">
                  <a:solidFill>
                    <a:srgbClr val="000000"/>
                  </a:solidFill>
                </a:rPr>
                <a:t>1,026 – 4,035 </a:t>
              </a:r>
              <a:r>
                <a:rPr lang="de-DE" sz="1000" dirty="0">
                  <a:solidFill>
                    <a:srgbClr val="000000"/>
                  </a:solidFill>
                </a:rPr>
                <a:t>US$) </a:t>
              </a:r>
              <a:endParaRPr lang="de-DE" sz="1000" dirty="0"/>
            </a:p>
          </p:txBody>
        </p:sp>
        <p:sp>
          <p:nvSpPr>
            <p:cNvPr id="32" name="Rectangle 376"/>
            <p:cNvSpPr>
              <a:spLocks noChangeArrowheads="1"/>
            </p:cNvSpPr>
            <p:nvPr/>
          </p:nvSpPr>
          <p:spPr bwMode="auto">
            <a:xfrm>
              <a:off x="4674513" y="6231206"/>
              <a:ext cx="226757" cy="112630"/>
            </a:xfrm>
            <a:prstGeom prst="rect">
              <a:avLst/>
            </a:prstGeom>
            <a:solidFill>
              <a:srgbClr val="344A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3" name="Rectangle 381"/>
            <p:cNvSpPr>
              <a:spLocks noChangeArrowheads="1"/>
            </p:cNvSpPr>
            <p:nvPr/>
          </p:nvSpPr>
          <p:spPr bwMode="auto">
            <a:xfrm>
              <a:off x="7225615" y="6235027"/>
              <a:ext cx="140423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>
                  <a:solidFill>
                    <a:srgbClr val="000000"/>
                  </a:solidFill>
                </a:rPr>
                <a:t>Low  income economies </a:t>
              </a:r>
              <a:endParaRPr lang="de-DE" sz="1000"/>
            </a:p>
          </p:txBody>
        </p:sp>
        <p:sp>
          <p:nvSpPr>
            <p:cNvPr id="34" name="Rectangle 382"/>
            <p:cNvSpPr>
              <a:spLocks noChangeArrowheads="1"/>
            </p:cNvSpPr>
            <p:nvPr/>
          </p:nvSpPr>
          <p:spPr bwMode="auto">
            <a:xfrm>
              <a:off x="6963580" y="6371451"/>
              <a:ext cx="10611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&lt; </a:t>
              </a:r>
              <a:r>
                <a:rPr lang="de-DE" sz="1000" dirty="0" smtClean="0">
                  <a:solidFill>
                    <a:srgbClr val="000000"/>
                  </a:solidFill>
                </a:rPr>
                <a:t>1,025 </a:t>
              </a:r>
              <a:r>
                <a:rPr lang="de-DE" sz="1000" dirty="0">
                  <a:solidFill>
                    <a:srgbClr val="000000"/>
                  </a:solidFill>
                </a:rPr>
                <a:t>US$)</a:t>
              </a:r>
              <a:endParaRPr lang="de-DE" sz="1000" dirty="0"/>
            </a:p>
          </p:txBody>
        </p:sp>
        <p:sp>
          <p:nvSpPr>
            <p:cNvPr id="35" name="Rectangle 383"/>
            <p:cNvSpPr>
              <a:spLocks noChangeArrowheads="1"/>
            </p:cNvSpPr>
            <p:nvPr/>
          </p:nvSpPr>
          <p:spPr bwMode="auto">
            <a:xfrm>
              <a:off x="6963581" y="6231206"/>
              <a:ext cx="227429" cy="11233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36" name="Textfeld 55"/>
            <p:cNvSpPr txBox="1">
              <a:spLocks noChangeArrowheads="1"/>
            </p:cNvSpPr>
            <p:nvPr/>
          </p:nvSpPr>
          <p:spPr bwMode="auto">
            <a:xfrm>
              <a:off x="427038" y="5994207"/>
              <a:ext cx="42545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dirty="0"/>
                <a:t>Income Groups </a:t>
              </a:r>
              <a:r>
                <a:rPr lang="de-DE" sz="1000" dirty="0" smtClean="0"/>
                <a:t>2012 </a:t>
              </a:r>
              <a:r>
                <a:rPr lang="de-DE" sz="1000" dirty="0"/>
                <a:t>(</a:t>
              </a:r>
              <a:r>
                <a:rPr lang="de-DE" sz="1000" dirty="0" err="1"/>
                <a:t>defined</a:t>
              </a:r>
              <a:r>
                <a:rPr lang="de-DE" sz="1000" dirty="0"/>
                <a:t> </a:t>
              </a:r>
              <a:r>
                <a:rPr lang="de-DE" sz="1000" dirty="0" err="1"/>
                <a:t>by</a:t>
              </a:r>
              <a:r>
                <a:rPr lang="de-DE" sz="1000" dirty="0"/>
                <a:t> World Bank):</a:t>
              </a:r>
            </a:p>
          </p:txBody>
        </p:sp>
      </p:grpSp>
      <p:sp>
        <p:nvSpPr>
          <p:cNvPr id="37" name="Rechteck 36"/>
          <p:cNvSpPr/>
          <p:nvPr/>
        </p:nvSpPr>
        <p:spPr>
          <a:xfrm>
            <a:off x="353487" y="1268760"/>
            <a:ext cx="14253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>
                <a:solidFill>
                  <a:schemeClr val="tx2"/>
                </a:solidFill>
              </a:rPr>
              <a:t>(% </a:t>
            </a:r>
            <a:r>
              <a:rPr lang="de-DE" sz="1050" dirty="0" err="1" smtClean="0">
                <a:solidFill>
                  <a:schemeClr val="tx2"/>
                </a:solidFill>
              </a:rPr>
              <a:t>of</a:t>
            </a:r>
            <a:r>
              <a:rPr lang="de-DE" sz="1050" dirty="0" smtClean="0">
                <a:solidFill>
                  <a:schemeClr val="tx2"/>
                </a:solidFill>
              </a:rPr>
              <a:t> GDP </a:t>
            </a:r>
            <a:r>
              <a:rPr lang="de-DE" sz="1050" dirty="0" err="1" smtClean="0">
                <a:solidFill>
                  <a:schemeClr val="tx2"/>
                </a:solidFill>
              </a:rPr>
              <a:t>affected</a:t>
            </a:r>
            <a:r>
              <a:rPr lang="de-DE" sz="1050" dirty="0" smtClean="0">
                <a:solidFill>
                  <a:schemeClr val="tx2"/>
                </a:solidFill>
              </a:rPr>
              <a:t> )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22" name="Rectangle 363"/>
          <p:cNvSpPr>
            <a:spLocks noChangeArrowheads="1"/>
          </p:cNvSpPr>
          <p:nvPr/>
        </p:nvSpPr>
        <p:spPr bwMode="auto">
          <a:xfrm>
            <a:off x="4355976" y="1259468"/>
            <a:ext cx="4488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2400" dirty="0" err="1"/>
              <a:t>Upper</a:t>
            </a:r>
            <a:r>
              <a:rPr lang="de-DE" sz="2400" dirty="0"/>
              <a:t> </a:t>
            </a:r>
            <a:r>
              <a:rPr lang="de-DE" sz="2400" dirty="0" err="1"/>
              <a:t>middle</a:t>
            </a:r>
            <a:r>
              <a:rPr lang="de-DE" sz="2400" dirty="0"/>
              <a:t> </a:t>
            </a:r>
            <a:r>
              <a:rPr lang="de-DE" sz="2400" dirty="0" err="1"/>
              <a:t>income</a:t>
            </a:r>
            <a:r>
              <a:rPr lang="de-DE" sz="2400" dirty="0"/>
              <a:t> </a:t>
            </a:r>
            <a:r>
              <a:rPr lang="de-DE" sz="2400" dirty="0" err="1"/>
              <a:t>economies</a:t>
            </a:r>
            <a:endParaRPr lang="de-DE" sz="2400" dirty="0"/>
          </a:p>
        </p:txBody>
      </p:sp>
      <p:sp>
        <p:nvSpPr>
          <p:cNvPr id="40" name="Text Box 336"/>
          <p:cNvSpPr txBox="1">
            <a:spLocks noChangeArrowheads="1"/>
          </p:cNvSpPr>
          <p:nvPr/>
        </p:nvSpPr>
        <p:spPr bwMode="auto">
          <a:xfrm>
            <a:off x="259200" y="92075"/>
            <a:ext cx="87384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63600"/>
            <a:r>
              <a:rPr lang="de-DE" sz="2200" dirty="0" smtClean="0">
                <a:solidFill>
                  <a:schemeClr val="tx2"/>
                </a:solidFill>
              </a:rPr>
              <a:t>Natural </a:t>
            </a:r>
            <a:r>
              <a:rPr lang="de-DE" sz="2200" dirty="0" err="1" smtClean="0">
                <a:solidFill>
                  <a:schemeClr val="tx2"/>
                </a:solidFill>
              </a:rPr>
              <a:t>catastrophes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worldwide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>
                <a:solidFill>
                  <a:schemeClr val="tx2"/>
                </a:solidFill>
              </a:rPr>
              <a:t>1980 – </a:t>
            </a:r>
            <a:r>
              <a:rPr lang="de-DE" sz="2200" dirty="0" smtClean="0">
                <a:solidFill>
                  <a:schemeClr val="tx2"/>
                </a:solidFill>
              </a:rPr>
              <a:t>2011 </a:t>
            </a:r>
            <a:r>
              <a:rPr lang="de-DE" sz="1800" dirty="0">
                <a:solidFill>
                  <a:schemeClr val="tx2"/>
                </a:solidFill>
              </a:rPr>
              <a:t/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 err="1" smtClean="0">
                <a:solidFill>
                  <a:schemeClr val="tx2"/>
                </a:solidFill>
              </a:rPr>
              <a:t>Losses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as</a:t>
            </a:r>
            <a:r>
              <a:rPr lang="de-DE" sz="1800" dirty="0" smtClean="0">
                <a:solidFill>
                  <a:schemeClr val="tx2"/>
                </a:solidFill>
              </a:rPr>
              <a:t> a </a:t>
            </a:r>
            <a:r>
              <a:rPr lang="de-DE" sz="1800" dirty="0" err="1" smtClean="0">
                <a:solidFill>
                  <a:schemeClr val="tx2"/>
                </a:solidFill>
              </a:rPr>
              <a:t>ratio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of</a:t>
            </a:r>
            <a:r>
              <a:rPr lang="de-DE" sz="1800" dirty="0" smtClean="0">
                <a:solidFill>
                  <a:schemeClr val="tx2"/>
                </a:solidFill>
              </a:rPr>
              <a:t> GDP 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993775"/>
            <a:ext cx="8677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hteck 36"/>
          <p:cNvSpPr/>
          <p:nvPr/>
        </p:nvSpPr>
        <p:spPr>
          <a:xfrm>
            <a:off x="353487" y="1268760"/>
            <a:ext cx="14253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>
                <a:solidFill>
                  <a:schemeClr val="tx2"/>
                </a:solidFill>
              </a:rPr>
              <a:t>(% </a:t>
            </a:r>
            <a:r>
              <a:rPr lang="de-DE" sz="1050" dirty="0" err="1" smtClean="0">
                <a:solidFill>
                  <a:schemeClr val="tx2"/>
                </a:solidFill>
              </a:rPr>
              <a:t>of</a:t>
            </a:r>
            <a:r>
              <a:rPr lang="de-DE" sz="1050" dirty="0" smtClean="0">
                <a:solidFill>
                  <a:schemeClr val="tx2"/>
                </a:solidFill>
              </a:rPr>
              <a:t> GDP </a:t>
            </a:r>
            <a:r>
              <a:rPr lang="de-DE" sz="1050" dirty="0" err="1" smtClean="0">
                <a:solidFill>
                  <a:schemeClr val="tx2"/>
                </a:solidFill>
              </a:rPr>
              <a:t>affected</a:t>
            </a:r>
            <a:r>
              <a:rPr lang="de-DE" sz="1050" dirty="0" smtClean="0">
                <a:solidFill>
                  <a:schemeClr val="tx2"/>
                </a:solidFill>
              </a:rPr>
              <a:t> )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22" name="Rectangle 372"/>
          <p:cNvSpPr>
            <a:spLocks noChangeArrowheads="1"/>
          </p:cNvSpPr>
          <p:nvPr/>
        </p:nvSpPr>
        <p:spPr bwMode="auto">
          <a:xfrm>
            <a:off x="4283968" y="1259468"/>
            <a:ext cx="4573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2400" dirty="0" err="1"/>
              <a:t>Lower</a:t>
            </a:r>
            <a:r>
              <a:rPr lang="de-DE" sz="2400" dirty="0"/>
              <a:t> </a:t>
            </a:r>
            <a:r>
              <a:rPr lang="de-DE" sz="2400" dirty="0" err="1"/>
              <a:t>middle</a:t>
            </a:r>
            <a:r>
              <a:rPr lang="de-DE" sz="2400" dirty="0"/>
              <a:t> </a:t>
            </a:r>
            <a:r>
              <a:rPr lang="de-DE" sz="2400" dirty="0" err="1"/>
              <a:t>income</a:t>
            </a:r>
            <a:r>
              <a:rPr lang="de-DE" sz="2400" dirty="0"/>
              <a:t> </a:t>
            </a:r>
            <a:r>
              <a:rPr lang="de-DE" sz="2400" dirty="0" err="1"/>
              <a:t>economies</a:t>
            </a:r>
            <a:r>
              <a:rPr lang="de-DE" sz="2400" dirty="0"/>
              <a:t> 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427038" y="5877272"/>
            <a:ext cx="8202808" cy="531137"/>
            <a:chOff x="427038" y="5994207"/>
            <a:chExt cx="8202808" cy="531137"/>
          </a:xfrm>
        </p:grpSpPr>
        <p:sp>
          <p:nvSpPr>
            <p:cNvPr id="39" name="Rectangle 356"/>
            <p:cNvSpPr>
              <a:spLocks noChangeArrowheads="1"/>
            </p:cNvSpPr>
            <p:nvPr/>
          </p:nvSpPr>
          <p:spPr bwMode="auto">
            <a:xfrm>
              <a:off x="787234" y="6235047"/>
              <a:ext cx="139781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High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endParaRPr lang="de-DE" sz="1000" dirty="0"/>
            </a:p>
          </p:txBody>
        </p:sp>
        <p:sp>
          <p:nvSpPr>
            <p:cNvPr id="40" name="Rectangle 357"/>
            <p:cNvSpPr>
              <a:spLocks noChangeArrowheads="1"/>
            </p:cNvSpPr>
            <p:nvPr/>
          </p:nvSpPr>
          <p:spPr bwMode="auto">
            <a:xfrm>
              <a:off x="494505" y="6371456"/>
              <a:ext cx="11317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&gt; </a:t>
              </a:r>
              <a:r>
                <a:rPr lang="de-DE" sz="1000" dirty="0" smtClean="0">
                  <a:solidFill>
                    <a:srgbClr val="000000"/>
                  </a:solidFill>
                </a:rPr>
                <a:t>12,476 US$)</a:t>
              </a:r>
              <a:endParaRPr lang="de-DE" sz="1000" dirty="0"/>
            </a:p>
          </p:txBody>
        </p:sp>
        <p:sp>
          <p:nvSpPr>
            <p:cNvPr id="41" name="Rectangle 358"/>
            <p:cNvSpPr>
              <a:spLocks noChangeArrowheads="1"/>
            </p:cNvSpPr>
            <p:nvPr/>
          </p:nvSpPr>
          <p:spPr bwMode="auto">
            <a:xfrm>
              <a:off x="494505" y="6231206"/>
              <a:ext cx="226281" cy="11240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42" name="Rectangle 363"/>
            <p:cNvSpPr>
              <a:spLocks noChangeArrowheads="1"/>
            </p:cNvSpPr>
            <p:nvPr/>
          </p:nvSpPr>
          <p:spPr bwMode="auto">
            <a:xfrm>
              <a:off x="2572998" y="6229081"/>
              <a:ext cx="185948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 err="1">
                  <a:solidFill>
                    <a:srgbClr val="000000"/>
                  </a:solidFill>
                </a:rPr>
                <a:t>Upper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middle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endParaRPr lang="de-DE" sz="1000" dirty="0"/>
            </a:p>
          </p:txBody>
        </p:sp>
        <p:sp>
          <p:nvSpPr>
            <p:cNvPr id="43" name="Rectangle 364"/>
            <p:cNvSpPr>
              <a:spLocks noChangeArrowheads="1"/>
            </p:cNvSpPr>
            <p:nvPr/>
          </p:nvSpPr>
          <p:spPr bwMode="auto">
            <a:xfrm>
              <a:off x="2306521" y="6371451"/>
              <a:ext cx="151483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</a:t>
              </a:r>
              <a:r>
                <a:rPr lang="de-DE" sz="1000" dirty="0" smtClean="0">
                  <a:solidFill>
                    <a:srgbClr val="000000"/>
                  </a:solidFill>
                </a:rPr>
                <a:t>4,036 – 12,475 </a:t>
              </a:r>
              <a:r>
                <a:rPr lang="de-DE" sz="1000" dirty="0">
                  <a:solidFill>
                    <a:srgbClr val="000000"/>
                  </a:solidFill>
                </a:rPr>
                <a:t>US$) </a:t>
              </a:r>
              <a:endParaRPr lang="de-DE" sz="1000" dirty="0"/>
            </a:p>
          </p:txBody>
        </p:sp>
        <p:sp>
          <p:nvSpPr>
            <p:cNvPr id="44" name="Rectangle 367"/>
            <p:cNvSpPr>
              <a:spLocks noChangeArrowheads="1"/>
            </p:cNvSpPr>
            <p:nvPr/>
          </p:nvSpPr>
          <p:spPr bwMode="auto">
            <a:xfrm>
              <a:off x="2306521" y="6231206"/>
              <a:ext cx="226757" cy="1114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45" name="Rectangle 372"/>
            <p:cNvSpPr>
              <a:spLocks noChangeArrowheads="1"/>
            </p:cNvSpPr>
            <p:nvPr/>
          </p:nvSpPr>
          <p:spPr bwMode="auto">
            <a:xfrm>
              <a:off x="4969609" y="6235670"/>
              <a:ext cx="18947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 err="1">
                  <a:solidFill>
                    <a:srgbClr val="000000"/>
                  </a:solidFill>
                </a:rPr>
                <a:t>Lower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middle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endParaRPr lang="de-DE" sz="1000" dirty="0"/>
            </a:p>
          </p:txBody>
        </p:sp>
        <p:sp>
          <p:nvSpPr>
            <p:cNvPr id="46" name="Rectangle 373"/>
            <p:cNvSpPr>
              <a:spLocks noChangeArrowheads="1"/>
            </p:cNvSpPr>
            <p:nvPr/>
          </p:nvSpPr>
          <p:spPr bwMode="auto">
            <a:xfrm>
              <a:off x="4674513" y="6371451"/>
              <a:ext cx="14443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</a:t>
              </a:r>
              <a:r>
                <a:rPr lang="de-DE" sz="1000" dirty="0" smtClean="0">
                  <a:solidFill>
                    <a:srgbClr val="000000"/>
                  </a:solidFill>
                </a:rPr>
                <a:t>1,026 – 4,035 </a:t>
              </a:r>
              <a:r>
                <a:rPr lang="de-DE" sz="1000" dirty="0">
                  <a:solidFill>
                    <a:srgbClr val="000000"/>
                  </a:solidFill>
                </a:rPr>
                <a:t>US$) </a:t>
              </a:r>
              <a:endParaRPr lang="de-DE" sz="1000" dirty="0"/>
            </a:p>
          </p:txBody>
        </p:sp>
        <p:sp>
          <p:nvSpPr>
            <p:cNvPr id="47" name="Rectangle 376"/>
            <p:cNvSpPr>
              <a:spLocks noChangeArrowheads="1"/>
            </p:cNvSpPr>
            <p:nvPr/>
          </p:nvSpPr>
          <p:spPr bwMode="auto">
            <a:xfrm>
              <a:off x="4674513" y="6231206"/>
              <a:ext cx="226757" cy="112630"/>
            </a:xfrm>
            <a:prstGeom prst="rect">
              <a:avLst/>
            </a:prstGeom>
            <a:solidFill>
              <a:srgbClr val="344A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48" name="Rectangle 381"/>
            <p:cNvSpPr>
              <a:spLocks noChangeArrowheads="1"/>
            </p:cNvSpPr>
            <p:nvPr/>
          </p:nvSpPr>
          <p:spPr bwMode="auto">
            <a:xfrm>
              <a:off x="7225615" y="6235027"/>
              <a:ext cx="140423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>
                  <a:solidFill>
                    <a:srgbClr val="000000"/>
                  </a:solidFill>
                </a:rPr>
                <a:t>Low  income economies </a:t>
              </a:r>
              <a:endParaRPr lang="de-DE" sz="1000"/>
            </a:p>
          </p:txBody>
        </p:sp>
        <p:sp>
          <p:nvSpPr>
            <p:cNvPr id="49" name="Rectangle 382"/>
            <p:cNvSpPr>
              <a:spLocks noChangeArrowheads="1"/>
            </p:cNvSpPr>
            <p:nvPr/>
          </p:nvSpPr>
          <p:spPr bwMode="auto">
            <a:xfrm>
              <a:off x="6963580" y="6371451"/>
              <a:ext cx="10611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&lt; </a:t>
              </a:r>
              <a:r>
                <a:rPr lang="de-DE" sz="1000" dirty="0" smtClean="0">
                  <a:solidFill>
                    <a:srgbClr val="000000"/>
                  </a:solidFill>
                </a:rPr>
                <a:t>1,025 </a:t>
              </a:r>
              <a:r>
                <a:rPr lang="de-DE" sz="1000" dirty="0">
                  <a:solidFill>
                    <a:srgbClr val="000000"/>
                  </a:solidFill>
                </a:rPr>
                <a:t>US$)</a:t>
              </a:r>
              <a:endParaRPr lang="de-DE" sz="1000" dirty="0"/>
            </a:p>
          </p:txBody>
        </p:sp>
        <p:sp>
          <p:nvSpPr>
            <p:cNvPr id="50" name="Rectangle 383"/>
            <p:cNvSpPr>
              <a:spLocks noChangeArrowheads="1"/>
            </p:cNvSpPr>
            <p:nvPr/>
          </p:nvSpPr>
          <p:spPr bwMode="auto">
            <a:xfrm>
              <a:off x="6963581" y="6231206"/>
              <a:ext cx="227429" cy="11233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51" name="Textfeld 55"/>
            <p:cNvSpPr txBox="1">
              <a:spLocks noChangeArrowheads="1"/>
            </p:cNvSpPr>
            <p:nvPr/>
          </p:nvSpPr>
          <p:spPr bwMode="auto">
            <a:xfrm>
              <a:off x="427038" y="5994207"/>
              <a:ext cx="42545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dirty="0"/>
                <a:t>Income Groups </a:t>
              </a:r>
              <a:r>
                <a:rPr lang="de-DE" sz="1000" dirty="0" smtClean="0"/>
                <a:t>2012 </a:t>
              </a:r>
              <a:r>
                <a:rPr lang="de-DE" sz="1000" dirty="0"/>
                <a:t>(</a:t>
              </a:r>
              <a:r>
                <a:rPr lang="de-DE" sz="1000" dirty="0" err="1"/>
                <a:t>defined</a:t>
              </a:r>
              <a:r>
                <a:rPr lang="de-DE" sz="1000" dirty="0"/>
                <a:t> </a:t>
              </a:r>
              <a:r>
                <a:rPr lang="de-DE" sz="1000" dirty="0" err="1"/>
                <a:t>by</a:t>
              </a:r>
              <a:r>
                <a:rPr lang="de-DE" sz="1000" dirty="0"/>
                <a:t> World Bank):</a:t>
              </a:r>
            </a:p>
          </p:txBody>
        </p:sp>
      </p:grpSp>
      <p:sp>
        <p:nvSpPr>
          <p:cNvPr id="52" name="Text Box 336"/>
          <p:cNvSpPr txBox="1">
            <a:spLocks noChangeArrowheads="1"/>
          </p:cNvSpPr>
          <p:nvPr/>
        </p:nvSpPr>
        <p:spPr bwMode="auto">
          <a:xfrm>
            <a:off x="259200" y="92075"/>
            <a:ext cx="87384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63600"/>
            <a:r>
              <a:rPr lang="de-DE" sz="2200" dirty="0" smtClean="0">
                <a:solidFill>
                  <a:schemeClr val="tx2"/>
                </a:solidFill>
              </a:rPr>
              <a:t>Natural </a:t>
            </a:r>
            <a:r>
              <a:rPr lang="de-DE" sz="2200" dirty="0" err="1" smtClean="0">
                <a:solidFill>
                  <a:schemeClr val="tx2"/>
                </a:solidFill>
              </a:rPr>
              <a:t>catastrophes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worldwide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>
                <a:solidFill>
                  <a:schemeClr val="tx2"/>
                </a:solidFill>
              </a:rPr>
              <a:t>1980 – </a:t>
            </a:r>
            <a:r>
              <a:rPr lang="de-DE" sz="2200" dirty="0" smtClean="0">
                <a:solidFill>
                  <a:schemeClr val="tx2"/>
                </a:solidFill>
              </a:rPr>
              <a:t>2011 </a:t>
            </a:r>
            <a:r>
              <a:rPr lang="de-DE" sz="1800" dirty="0">
                <a:solidFill>
                  <a:schemeClr val="tx2"/>
                </a:solidFill>
              </a:rPr>
              <a:t/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 err="1" smtClean="0">
                <a:solidFill>
                  <a:schemeClr val="tx2"/>
                </a:solidFill>
              </a:rPr>
              <a:t>Losses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as</a:t>
            </a:r>
            <a:r>
              <a:rPr lang="de-DE" sz="1800" dirty="0" smtClean="0">
                <a:solidFill>
                  <a:schemeClr val="tx2"/>
                </a:solidFill>
              </a:rPr>
              <a:t> a </a:t>
            </a:r>
            <a:r>
              <a:rPr lang="de-DE" sz="1800" dirty="0" err="1" smtClean="0">
                <a:solidFill>
                  <a:schemeClr val="tx2"/>
                </a:solidFill>
              </a:rPr>
              <a:t>ratio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of</a:t>
            </a:r>
            <a:r>
              <a:rPr lang="de-DE" sz="1800" dirty="0" smtClean="0">
                <a:solidFill>
                  <a:schemeClr val="tx2"/>
                </a:solidFill>
              </a:rPr>
              <a:t> GDP 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993775"/>
            <a:ext cx="8677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hteck 36"/>
          <p:cNvSpPr/>
          <p:nvPr/>
        </p:nvSpPr>
        <p:spPr>
          <a:xfrm>
            <a:off x="353487" y="1268760"/>
            <a:ext cx="14253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>
                <a:solidFill>
                  <a:schemeClr val="tx2"/>
                </a:solidFill>
              </a:rPr>
              <a:t>(% </a:t>
            </a:r>
            <a:r>
              <a:rPr lang="de-DE" sz="1050" dirty="0" err="1" smtClean="0">
                <a:solidFill>
                  <a:schemeClr val="tx2"/>
                </a:solidFill>
              </a:rPr>
              <a:t>of</a:t>
            </a:r>
            <a:r>
              <a:rPr lang="de-DE" sz="1050" dirty="0" smtClean="0">
                <a:solidFill>
                  <a:schemeClr val="tx2"/>
                </a:solidFill>
              </a:rPr>
              <a:t> GDP </a:t>
            </a:r>
            <a:r>
              <a:rPr lang="de-DE" sz="1050" dirty="0" err="1" smtClean="0">
                <a:solidFill>
                  <a:schemeClr val="tx2"/>
                </a:solidFill>
              </a:rPr>
              <a:t>affected</a:t>
            </a:r>
            <a:r>
              <a:rPr lang="de-DE" sz="1050" dirty="0" smtClean="0">
                <a:solidFill>
                  <a:schemeClr val="tx2"/>
                </a:solidFill>
              </a:rPr>
              <a:t> )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24" name="Rectangle 381"/>
          <p:cNvSpPr>
            <a:spLocks noChangeArrowheads="1"/>
          </p:cNvSpPr>
          <p:nvPr/>
        </p:nvSpPr>
        <p:spPr bwMode="auto">
          <a:xfrm>
            <a:off x="5436096" y="1268760"/>
            <a:ext cx="3390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63600"/>
            <a:r>
              <a:rPr lang="de-DE" sz="2400" dirty="0"/>
              <a:t>Low  </a:t>
            </a:r>
            <a:r>
              <a:rPr lang="de-DE" sz="2400" dirty="0" err="1"/>
              <a:t>income</a:t>
            </a:r>
            <a:r>
              <a:rPr lang="de-DE" sz="2400" dirty="0"/>
              <a:t> </a:t>
            </a:r>
            <a:r>
              <a:rPr lang="de-DE" sz="2400" dirty="0" err="1"/>
              <a:t>economies</a:t>
            </a:r>
            <a:r>
              <a:rPr lang="de-DE" sz="2400" dirty="0"/>
              <a:t> </a:t>
            </a:r>
          </a:p>
        </p:txBody>
      </p:sp>
      <p:sp>
        <p:nvSpPr>
          <p:cNvPr id="38" name="Pfeil nach rechts 37"/>
          <p:cNvSpPr/>
          <p:nvPr/>
        </p:nvSpPr>
        <p:spPr>
          <a:xfrm rot="16200000">
            <a:off x="4522352" y="1416388"/>
            <a:ext cx="360040" cy="2088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3779912" y="1268760"/>
            <a:ext cx="751296" cy="33855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</a:rPr>
              <a:t>11,5%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427038" y="5877272"/>
            <a:ext cx="8202808" cy="531137"/>
            <a:chOff x="427038" y="5994207"/>
            <a:chExt cx="8202808" cy="531137"/>
          </a:xfrm>
        </p:grpSpPr>
        <p:sp>
          <p:nvSpPr>
            <p:cNvPr id="41" name="Rectangle 356"/>
            <p:cNvSpPr>
              <a:spLocks noChangeArrowheads="1"/>
            </p:cNvSpPr>
            <p:nvPr/>
          </p:nvSpPr>
          <p:spPr bwMode="auto">
            <a:xfrm>
              <a:off x="787234" y="6235047"/>
              <a:ext cx="139781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High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endParaRPr lang="de-DE" sz="1000" dirty="0"/>
            </a:p>
          </p:txBody>
        </p:sp>
        <p:sp>
          <p:nvSpPr>
            <p:cNvPr id="42" name="Rectangle 357"/>
            <p:cNvSpPr>
              <a:spLocks noChangeArrowheads="1"/>
            </p:cNvSpPr>
            <p:nvPr/>
          </p:nvSpPr>
          <p:spPr bwMode="auto">
            <a:xfrm>
              <a:off x="494505" y="6371456"/>
              <a:ext cx="113172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&gt; </a:t>
              </a:r>
              <a:r>
                <a:rPr lang="de-DE" sz="1000" dirty="0" smtClean="0">
                  <a:solidFill>
                    <a:srgbClr val="000000"/>
                  </a:solidFill>
                </a:rPr>
                <a:t>12,476 US$)</a:t>
              </a:r>
              <a:endParaRPr lang="de-DE" sz="1000" dirty="0"/>
            </a:p>
          </p:txBody>
        </p:sp>
        <p:sp>
          <p:nvSpPr>
            <p:cNvPr id="43" name="Rectangle 358"/>
            <p:cNvSpPr>
              <a:spLocks noChangeArrowheads="1"/>
            </p:cNvSpPr>
            <p:nvPr/>
          </p:nvSpPr>
          <p:spPr bwMode="auto">
            <a:xfrm>
              <a:off x="494505" y="6231206"/>
              <a:ext cx="226281" cy="11240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44" name="Rectangle 363"/>
            <p:cNvSpPr>
              <a:spLocks noChangeArrowheads="1"/>
            </p:cNvSpPr>
            <p:nvPr/>
          </p:nvSpPr>
          <p:spPr bwMode="auto">
            <a:xfrm>
              <a:off x="2572998" y="6229081"/>
              <a:ext cx="185948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 err="1">
                  <a:solidFill>
                    <a:srgbClr val="000000"/>
                  </a:solidFill>
                </a:rPr>
                <a:t>Upper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middle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endParaRPr lang="de-DE" sz="1000" dirty="0"/>
            </a:p>
          </p:txBody>
        </p:sp>
        <p:sp>
          <p:nvSpPr>
            <p:cNvPr id="45" name="Rectangle 364"/>
            <p:cNvSpPr>
              <a:spLocks noChangeArrowheads="1"/>
            </p:cNvSpPr>
            <p:nvPr/>
          </p:nvSpPr>
          <p:spPr bwMode="auto">
            <a:xfrm>
              <a:off x="2306521" y="6371451"/>
              <a:ext cx="151483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</a:t>
              </a:r>
              <a:r>
                <a:rPr lang="de-DE" sz="1000" dirty="0" smtClean="0">
                  <a:solidFill>
                    <a:srgbClr val="000000"/>
                  </a:solidFill>
                </a:rPr>
                <a:t>4,036 – 12,475 </a:t>
              </a:r>
              <a:r>
                <a:rPr lang="de-DE" sz="1000" dirty="0">
                  <a:solidFill>
                    <a:srgbClr val="000000"/>
                  </a:solidFill>
                </a:rPr>
                <a:t>US$) </a:t>
              </a:r>
              <a:endParaRPr lang="de-DE" sz="1000" dirty="0"/>
            </a:p>
          </p:txBody>
        </p:sp>
        <p:sp>
          <p:nvSpPr>
            <p:cNvPr id="46" name="Rectangle 367"/>
            <p:cNvSpPr>
              <a:spLocks noChangeArrowheads="1"/>
            </p:cNvSpPr>
            <p:nvPr/>
          </p:nvSpPr>
          <p:spPr bwMode="auto">
            <a:xfrm>
              <a:off x="2306521" y="6231206"/>
              <a:ext cx="226757" cy="1114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47" name="Rectangle 372"/>
            <p:cNvSpPr>
              <a:spLocks noChangeArrowheads="1"/>
            </p:cNvSpPr>
            <p:nvPr/>
          </p:nvSpPr>
          <p:spPr bwMode="auto">
            <a:xfrm>
              <a:off x="4969609" y="6235670"/>
              <a:ext cx="189474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 err="1">
                  <a:solidFill>
                    <a:srgbClr val="000000"/>
                  </a:solidFill>
                </a:rPr>
                <a:t>Lower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middle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income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r>
                <a:rPr lang="de-DE" sz="1000" dirty="0" err="1">
                  <a:solidFill>
                    <a:srgbClr val="000000"/>
                  </a:solidFill>
                </a:rPr>
                <a:t>economies</a:t>
              </a:r>
              <a:r>
                <a:rPr lang="de-DE" sz="1000" dirty="0">
                  <a:solidFill>
                    <a:srgbClr val="000000"/>
                  </a:solidFill>
                </a:rPr>
                <a:t> </a:t>
              </a:r>
              <a:endParaRPr lang="de-DE" sz="1000" dirty="0"/>
            </a:p>
          </p:txBody>
        </p:sp>
        <p:sp>
          <p:nvSpPr>
            <p:cNvPr id="48" name="Rectangle 373"/>
            <p:cNvSpPr>
              <a:spLocks noChangeArrowheads="1"/>
            </p:cNvSpPr>
            <p:nvPr/>
          </p:nvSpPr>
          <p:spPr bwMode="auto">
            <a:xfrm>
              <a:off x="4674513" y="6371451"/>
              <a:ext cx="14443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</a:t>
              </a:r>
              <a:r>
                <a:rPr lang="de-DE" sz="1000" dirty="0" smtClean="0">
                  <a:solidFill>
                    <a:srgbClr val="000000"/>
                  </a:solidFill>
                </a:rPr>
                <a:t>1,026 – 4,035 </a:t>
              </a:r>
              <a:r>
                <a:rPr lang="de-DE" sz="1000" dirty="0">
                  <a:solidFill>
                    <a:srgbClr val="000000"/>
                  </a:solidFill>
                </a:rPr>
                <a:t>US$) </a:t>
              </a:r>
              <a:endParaRPr lang="de-DE" sz="1000" dirty="0"/>
            </a:p>
          </p:txBody>
        </p:sp>
        <p:sp>
          <p:nvSpPr>
            <p:cNvPr id="49" name="Rectangle 376"/>
            <p:cNvSpPr>
              <a:spLocks noChangeArrowheads="1"/>
            </p:cNvSpPr>
            <p:nvPr/>
          </p:nvSpPr>
          <p:spPr bwMode="auto">
            <a:xfrm>
              <a:off x="4674513" y="6231206"/>
              <a:ext cx="226757" cy="112630"/>
            </a:xfrm>
            <a:prstGeom prst="rect">
              <a:avLst/>
            </a:prstGeom>
            <a:solidFill>
              <a:srgbClr val="344A1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50" name="Rectangle 381"/>
            <p:cNvSpPr>
              <a:spLocks noChangeArrowheads="1"/>
            </p:cNvSpPr>
            <p:nvPr/>
          </p:nvSpPr>
          <p:spPr bwMode="auto">
            <a:xfrm>
              <a:off x="7225615" y="6235027"/>
              <a:ext cx="140423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>
                  <a:solidFill>
                    <a:srgbClr val="000000"/>
                  </a:solidFill>
                </a:rPr>
                <a:t>Low  income economies </a:t>
              </a:r>
              <a:endParaRPr lang="de-DE" sz="1000"/>
            </a:p>
          </p:txBody>
        </p:sp>
        <p:sp>
          <p:nvSpPr>
            <p:cNvPr id="51" name="Rectangle 382"/>
            <p:cNvSpPr>
              <a:spLocks noChangeArrowheads="1"/>
            </p:cNvSpPr>
            <p:nvPr/>
          </p:nvSpPr>
          <p:spPr bwMode="auto">
            <a:xfrm>
              <a:off x="6963580" y="6371451"/>
              <a:ext cx="10611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63600"/>
              <a:r>
                <a:rPr lang="de-DE" sz="1000" dirty="0">
                  <a:solidFill>
                    <a:srgbClr val="000000"/>
                  </a:solidFill>
                </a:rPr>
                <a:t>(GNI &lt; </a:t>
              </a:r>
              <a:r>
                <a:rPr lang="de-DE" sz="1000" dirty="0" smtClean="0">
                  <a:solidFill>
                    <a:srgbClr val="000000"/>
                  </a:solidFill>
                </a:rPr>
                <a:t>1,025 </a:t>
              </a:r>
              <a:r>
                <a:rPr lang="de-DE" sz="1000" dirty="0">
                  <a:solidFill>
                    <a:srgbClr val="000000"/>
                  </a:solidFill>
                </a:rPr>
                <a:t>US$)</a:t>
              </a:r>
              <a:endParaRPr lang="de-DE" sz="1000" dirty="0"/>
            </a:p>
          </p:txBody>
        </p:sp>
        <p:sp>
          <p:nvSpPr>
            <p:cNvPr id="52" name="Rectangle 383"/>
            <p:cNvSpPr>
              <a:spLocks noChangeArrowheads="1"/>
            </p:cNvSpPr>
            <p:nvPr/>
          </p:nvSpPr>
          <p:spPr bwMode="auto">
            <a:xfrm>
              <a:off x="6963581" y="6231206"/>
              <a:ext cx="227429" cy="11233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000"/>
            </a:p>
          </p:txBody>
        </p:sp>
        <p:sp>
          <p:nvSpPr>
            <p:cNvPr id="53" name="Textfeld 55"/>
            <p:cNvSpPr txBox="1">
              <a:spLocks noChangeArrowheads="1"/>
            </p:cNvSpPr>
            <p:nvPr/>
          </p:nvSpPr>
          <p:spPr bwMode="auto">
            <a:xfrm>
              <a:off x="427038" y="5994207"/>
              <a:ext cx="42545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000" dirty="0"/>
                <a:t>Income Groups </a:t>
              </a:r>
              <a:r>
                <a:rPr lang="de-DE" sz="1000" dirty="0" smtClean="0"/>
                <a:t>2012 </a:t>
              </a:r>
              <a:r>
                <a:rPr lang="de-DE" sz="1000" dirty="0"/>
                <a:t>(</a:t>
              </a:r>
              <a:r>
                <a:rPr lang="de-DE" sz="1000" dirty="0" err="1"/>
                <a:t>defined</a:t>
              </a:r>
              <a:r>
                <a:rPr lang="de-DE" sz="1000" dirty="0"/>
                <a:t> </a:t>
              </a:r>
              <a:r>
                <a:rPr lang="de-DE" sz="1000" dirty="0" err="1"/>
                <a:t>by</a:t>
              </a:r>
              <a:r>
                <a:rPr lang="de-DE" sz="1000" dirty="0"/>
                <a:t> World Bank):</a:t>
              </a:r>
            </a:p>
          </p:txBody>
        </p:sp>
      </p:grpSp>
      <p:sp>
        <p:nvSpPr>
          <p:cNvPr id="54" name="Text Box 336"/>
          <p:cNvSpPr txBox="1">
            <a:spLocks noChangeArrowheads="1"/>
          </p:cNvSpPr>
          <p:nvPr/>
        </p:nvSpPr>
        <p:spPr bwMode="auto">
          <a:xfrm>
            <a:off x="259200" y="92075"/>
            <a:ext cx="87384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63600"/>
            <a:r>
              <a:rPr lang="de-DE" sz="2200" dirty="0" smtClean="0">
                <a:solidFill>
                  <a:schemeClr val="tx2"/>
                </a:solidFill>
              </a:rPr>
              <a:t>Natural </a:t>
            </a:r>
            <a:r>
              <a:rPr lang="de-DE" sz="2200" dirty="0" err="1" smtClean="0">
                <a:solidFill>
                  <a:schemeClr val="tx2"/>
                </a:solidFill>
              </a:rPr>
              <a:t>catastrophes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worldwide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>
                <a:solidFill>
                  <a:schemeClr val="tx2"/>
                </a:solidFill>
              </a:rPr>
              <a:t>1980 – </a:t>
            </a:r>
            <a:r>
              <a:rPr lang="de-DE" sz="2200" dirty="0" smtClean="0">
                <a:solidFill>
                  <a:schemeClr val="tx2"/>
                </a:solidFill>
              </a:rPr>
              <a:t>2011 </a:t>
            </a:r>
            <a:r>
              <a:rPr lang="de-DE" sz="1800" dirty="0">
                <a:solidFill>
                  <a:schemeClr val="tx2"/>
                </a:solidFill>
              </a:rPr>
              <a:t/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 err="1" smtClean="0">
                <a:solidFill>
                  <a:schemeClr val="tx2"/>
                </a:solidFill>
              </a:rPr>
              <a:t>Losses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as</a:t>
            </a:r>
            <a:r>
              <a:rPr lang="de-DE" sz="1800" dirty="0" smtClean="0">
                <a:solidFill>
                  <a:schemeClr val="tx2"/>
                </a:solidFill>
              </a:rPr>
              <a:t> a </a:t>
            </a:r>
            <a:r>
              <a:rPr lang="de-DE" sz="1800" dirty="0" err="1" smtClean="0">
                <a:solidFill>
                  <a:schemeClr val="tx2"/>
                </a:solidFill>
              </a:rPr>
              <a:t>ratio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of</a:t>
            </a:r>
            <a:r>
              <a:rPr lang="de-DE" sz="1800" dirty="0" smtClean="0">
                <a:solidFill>
                  <a:schemeClr val="tx2"/>
                </a:solidFill>
              </a:rPr>
              <a:t> GDP 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340768"/>
            <a:ext cx="6142448" cy="4680520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" name="Gruppieren 14"/>
          <p:cNvGrpSpPr/>
          <p:nvPr/>
        </p:nvGrpSpPr>
        <p:grpSpPr>
          <a:xfrm>
            <a:off x="6372200" y="1340768"/>
            <a:ext cx="2771800" cy="4726399"/>
            <a:chOff x="6372200" y="1340768"/>
            <a:chExt cx="2771800" cy="472639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812360" y="1528141"/>
              <a:ext cx="1026179" cy="676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566733" y="1607163"/>
              <a:ext cx="813579" cy="813725"/>
              <a:chOff x="3966" y="73"/>
              <a:chExt cx="615" cy="574"/>
            </a:xfrm>
          </p:grpSpPr>
          <p:pic>
            <p:nvPicPr>
              <p:cNvPr id="9" name="Picture 7" descr="CREDBLUE copy complete seethrough2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059" y="73"/>
                <a:ext cx="522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3966" y="455"/>
                <a:ext cx="524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sz="1400" b="1" dirty="0"/>
                  <a:t>CRED</a:t>
                </a:r>
                <a:endParaRPr lang="en-US" sz="1400" b="1" dirty="0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6216" y="2614611"/>
              <a:ext cx="2088232" cy="958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6"/>
            <p:cNvSpPr txBox="1"/>
            <p:nvPr/>
          </p:nvSpPr>
          <p:spPr>
            <a:xfrm>
              <a:off x="6444208" y="4005064"/>
              <a:ext cx="2699792" cy="2062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/>
                <a:t>UNDP</a:t>
              </a:r>
            </a:p>
            <a:p>
              <a:endParaRPr lang="de-DE" sz="1600" b="1" dirty="0" smtClean="0"/>
            </a:p>
            <a:p>
              <a:r>
                <a:rPr lang="de-DE" sz="1600" b="1" dirty="0" err="1" smtClean="0"/>
                <a:t>Asia</a:t>
              </a:r>
              <a:r>
                <a:rPr lang="de-DE" sz="1600" b="1" dirty="0" smtClean="0"/>
                <a:t> Disaster </a:t>
              </a:r>
              <a:r>
                <a:rPr lang="de-DE" sz="1600" b="1" dirty="0" err="1" smtClean="0"/>
                <a:t>Reduction</a:t>
              </a:r>
              <a:r>
                <a:rPr lang="de-DE" sz="1600" b="1" dirty="0" smtClean="0"/>
                <a:t> </a:t>
              </a:r>
            </a:p>
            <a:p>
              <a:r>
                <a:rPr lang="de-DE" sz="1600" b="1" dirty="0" smtClean="0"/>
                <a:t>Center</a:t>
              </a:r>
            </a:p>
            <a:p>
              <a:endParaRPr lang="de-DE" sz="1600" b="1" dirty="0" smtClean="0"/>
            </a:p>
            <a:p>
              <a:r>
                <a:rPr lang="de-DE" sz="1600" b="1" dirty="0" smtClean="0"/>
                <a:t>DesInventar</a:t>
              </a:r>
            </a:p>
            <a:p>
              <a:endParaRPr lang="de-DE" sz="1600" b="1" dirty="0" smtClean="0"/>
            </a:p>
            <a:p>
              <a:r>
                <a:rPr lang="de-DE" sz="1600" b="1" dirty="0" smtClean="0"/>
                <a:t>UN-ISDR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6372200" y="1340768"/>
              <a:ext cx="2717209" cy="468052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Titel 1"/>
          <p:cNvSpPr>
            <a:spLocks/>
          </p:cNvSpPr>
          <p:nvPr/>
        </p:nvSpPr>
        <p:spPr bwMode="auto">
          <a:xfrm>
            <a:off x="259200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</a:rPr>
              <a:t>Global </a:t>
            </a:r>
            <a:r>
              <a:rPr lang="de-DE" sz="2200" dirty="0" err="1" smtClean="0">
                <a:solidFill>
                  <a:schemeClr val="tx2"/>
                </a:solidFill>
              </a:rPr>
              <a:t>databases</a:t>
            </a:r>
            <a:r>
              <a:rPr lang="de-DE" sz="2200" dirty="0" smtClean="0">
                <a:solidFill>
                  <a:schemeClr val="tx2"/>
                </a:solidFill>
              </a:rPr>
              <a:t> in </a:t>
            </a:r>
            <a:r>
              <a:rPr lang="de-DE" sz="2200" dirty="0" err="1" smtClean="0">
                <a:solidFill>
                  <a:schemeClr val="tx2"/>
                </a:solidFill>
              </a:rPr>
              <a:t>dialog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endParaRPr lang="de-DE" dirty="0" smtClean="0">
              <a:solidFill>
                <a:schemeClr val="tx2"/>
              </a:solidFill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6"/>
          <p:cNvSpPr txBox="1">
            <a:spLocks/>
          </p:cNvSpPr>
          <p:nvPr/>
        </p:nvSpPr>
        <p:spPr bwMode="auto">
          <a:xfrm>
            <a:off x="6164263" y="2249835"/>
            <a:ext cx="2681287" cy="9001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/>
          <a:p>
            <a:pPr marL="276225" indent="-269875" eaLnBrk="0" fontAlgn="auto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14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Text Placeholder 6"/>
          <p:cNvSpPr txBox="1">
            <a:spLocks/>
          </p:cNvSpPr>
          <p:nvPr/>
        </p:nvSpPr>
        <p:spPr bwMode="auto">
          <a:xfrm>
            <a:off x="3230563" y="2249835"/>
            <a:ext cx="2681287" cy="9001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/>
          <a:p>
            <a:pPr marL="276225" indent="-269875" eaLnBrk="0" fontAlgn="auto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Text Placeholder 6"/>
          <p:cNvSpPr txBox="1">
            <a:spLocks/>
          </p:cNvSpPr>
          <p:nvPr/>
        </p:nvSpPr>
        <p:spPr bwMode="auto">
          <a:xfrm>
            <a:off x="315913" y="2249835"/>
            <a:ext cx="2681287" cy="9001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/>
          <a:p>
            <a:pPr marL="276225" indent="-269875" eaLnBrk="0" fontAlgn="auto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Text Placeholder 6"/>
          <p:cNvSpPr txBox="1">
            <a:spLocks/>
          </p:cNvSpPr>
          <p:nvPr/>
        </p:nvSpPr>
        <p:spPr bwMode="auto">
          <a:xfrm>
            <a:off x="6154738" y="1268760"/>
            <a:ext cx="2681287" cy="900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/>
          <a:p>
            <a:pPr marL="276225" indent="-269875" eaLnBrk="0" fontAlgn="auto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14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Text Placeholder 6"/>
          <p:cNvSpPr txBox="1">
            <a:spLocks/>
          </p:cNvSpPr>
          <p:nvPr/>
        </p:nvSpPr>
        <p:spPr bwMode="auto">
          <a:xfrm>
            <a:off x="3221038" y="1268760"/>
            <a:ext cx="2681287" cy="900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/>
          <a:p>
            <a:pPr marL="276225" indent="-269875" eaLnBrk="0" fontAlgn="auto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6"/>
          <p:cNvSpPr txBox="1">
            <a:spLocks/>
          </p:cNvSpPr>
          <p:nvPr/>
        </p:nvSpPr>
        <p:spPr bwMode="auto">
          <a:xfrm>
            <a:off x="315913" y="1268760"/>
            <a:ext cx="2681287" cy="900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108000" rIns="108000" bIns="36000"/>
          <a:lstStyle/>
          <a:p>
            <a:pPr marL="276225" indent="-269875" eaLnBrk="0" fontAlgn="auto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4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</a:t>
            </a:r>
            <a:endParaRPr lang="en-GB" sz="14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5913" y="3288060"/>
            <a:ext cx="2681287" cy="23987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/>
              <a:t>                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21038" y="3278535"/>
            <a:ext cx="2682875" cy="2417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156325" y="3284984"/>
            <a:ext cx="2681288" cy="24177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 smtClean="0"/>
              <a:t>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14788" y="1318965"/>
            <a:ext cx="1042987" cy="847725"/>
            <a:chOff x="3886" y="73"/>
            <a:chExt cx="695" cy="574"/>
          </a:xfrm>
        </p:grpSpPr>
        <p:pic>
          <p:nvPicPr>
            <p:cNvPr id="10266" name="Picture 7" descr="CREDBLUE copy complete seethrough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059" y="73"/>
              <a:ext cx="522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7" name="Text Box 8"/>
            <p:cNvSpPr txBox="1">
              <a:spLocks noChangeArrowheads="1"/>
            </p:cNvSpPr>
            <p:nvPr/>
          </p:nvSpPr>
          <p:spPr bwMode="auto">
            <a:xfrm>
              <a:off x="3886" y="455"/>
              <a:ext cx="52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de-DE" sz="1400" b="1"/>
                <a:t>CRED</a:t>
              </a:r>
              <a:endParaRPr lang="en-US" sz="1400" b="1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3219450" y="3278535"/>
            <a:ext cx="2724150" cy="20002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1600" b="1" u="sng" dirty="0">
                <a:solidFill>
                  <a:schemeClr val="tx2">
                    <a:lumMod val="50000"/>
                  </a:schemeClr>
                </a:solidFill>
              </a:rPr>
              <a:t>Criteria*:</a:t>
            </a:r>
          </a:p>
          <a:p>
            <a:pPr marL="342900" indent="-342900" fontAlgn="auto">
              <a:spcAft>
                <a:spcPts val="0"/>
              </a:spcAft>
              <a:defRPr/>
            </a:pPr>
            <a:endParaRPr lang="de-DE" sz="800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de-DE" sz="1400" b="1" dirty="0"/>
              <a:t>≥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10 people killed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400" b="1" dirty="0"/>
              <a:t>≥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100 people affected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Declaration of a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state of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 emergency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/ Call for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 international  assistance</a:t>
            </a:r>
            <a:endParaRPr lang="en-GB" sz="1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14325" y="3288060"/>
            <a:ext cx="2724150" cy="11080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1600" b="1" u="sng" dirty="0">
                <a:solidFill>
                  <a:schemeClr val="tx2">
                    <a:lumMod val="50000"/>
                  </a:schemeClr>
                </a:solidFill>
              </a:rPr>
              <a:t>Criteria*:</a:t>
            </a:r>
          </a:p>
          <a:p>
            <a:pPr marL="342900" indent="-342900" fontAlgn="auto">
              <a:spcAft>
                <a:spcPts val="0"/>
              </a:spcAft>
              <a:defRPr/>
            </a:pPr>
            <a:endParaRPr lang="de-DE" sz="800" b="1" u="sng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Property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damage</a:t>
            </a:r>
            <a:endParaRPr lang="en-GB" sz="1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14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People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killed</a:t>
            </a:r>
            <a:endParaRPr lang="de-DE" sz="14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People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injured</a:t>
            </a:r>
            <a:endParaRPr lang="de-DE" sz="14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153150" y="3278535"/>
            <a:ext cx="2724150" cy="2492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1600" b="1" u="sng" dirty="0">
                <a:solidFill>
                  <a:schemeClr val="tx2">
                    <a:lumMod val="50000"/>
                  </a:schemeClr>
                </a:solidFill>
              </a:rPr>
              <a:t>Criteria*:</a:t>
            </a:r>
            <a:endParaRPr lang="de-DE" sz="1600" b="1" u="sng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endParaRPr lang="de-DE" sz="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&gt;20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people</a:t>
            </a: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killed</a:t>
            </a:r>
            <a:endParaRPr lang="de-DE" sz="1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&gt;50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people</a:t>
            </a: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injured</a:t>
            </a:r>
            <a:endParaRPr lang="de-DE" sz="1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&gt;2,000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homeless</a:t>
            </a:r>
            <a:endParaRPr lang="de-DE" sz="1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Insured</a:t>
            </a: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losses</a:t>
            </a: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 **:</a:t>
            </a:r>
          </a:p>
          <a:p>
            <a:pPr>
              <a:defRPr/>
            </a:pP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   &gt;US$ 14m (Marine)</a:t>
            </a:r>
          </a:p>
          <a:p>
            <a:pPr>
              <a:defRPr/>
            </a:pP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   &gt;US$ 28m (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Aviation</a:t>
            </a: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   &gt;US$ 35m (all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other</a:t>
            </a: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2">
                    <a:lumMod val="50000"/>
                  </a:schemeClr>
                </a:solidFill>
              </a:rPr>
              <a:t>losses</a:t>
            </a: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Overall losses **: </a:t>
            </a:r>
          </a:p>
          <a:p>
            <a:pPr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  &gt;US$ 70</a:t>
            </a:r>
            <a:r>
              <a:rPr lang="de-DE" sz="1400" b="1" dirty="0">
                <a:solidFill>
                  <a:schemeClr val="tx2">
                    <a:lumMod val="50000"/>
                  </a:schemeClr>
                </a:solidFill>
              </a:rPr>
              <a:t>m </a:t>
            </a:r>
          </a:p>
        </p:txBody>
      </p:sp>
      <p:pic>
        <p:nvPicPr>
          <p:cNvPr id="10257" name="Picture 171" descr="Logo_MunichRE_060mm_ZG1200mm_5%_C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2963" y="1470745"/>
            <a:ext cx="163353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2" descr="Swiss Re">
            <a:hlinkClick r:id="rId5" tooltip="Swiss Re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29450" y="1373535"/>
            <a:ext cx="923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Textfeld 46"/>
          <p:cNvSpPr txBox="1">
            <a:spLocks noChangeArrowheads="1"/>
          </p:cNvSpPr>
          <p:nvPr/>
        </p:nvSpPr>
        <p:spPr bwMode="auto">
          <a:xfrm>
            <a:off x="581025" y="2507010"/>
            <a:ext cx="2106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NatCatSERVICE</a:t>
            </a:r>
            <a:endParaRPr lang="de-DE" sz="2000" dirty="0"/>
          </a:p>
        </p:txBody>
      </p:sp>
      <p:sp>
        <p:nvSpPr>
          <p:cNvPr id="10262" name="Textfeld 47"/>
          <p:cNvSpPr txBox="1">
            <a:spLocks noChangeArrowheads="1"/>
          </p:cNvSpPr>
          <p:nvPr/>
        </p:nvSpPr>
        <p:spPr bwMode="auto">
          <a:xfrm>
            <a:off x="4000500" y="2497485"/>
            <a:ext cx="1149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EM-DAT</a:t>
            </a:r>
          </a:p>
        </p:txBody>
      </p:sp>
      <p:sp>
        <p:nvSpPr>
          <p:cNvPr id="10263" name="Textfeld 48"/>
          <p:cNvSpPr txBox="1">
            <a:spLocks noChangeArrowheads="1"/>
          </p:cNvSpPr>
          <p:nvPr/>
        </p:nvSpPr>
        <p:spPr bwMode="auto">
          <a:xfrm>
            <a:off x="7058025" y="2478435"/>
            <a:ext cx="91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Sigma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28600" y="6243638"/>
            <a:ext cx="9220200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* Criteria for a disaster to be entered into the databases. (At least one of the criteria has to be fulfilled.)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228600" y="6396038"/>
            <a:ext cx="9220200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** Entry criteria of losses are adjusted to inflation every year.</a:t>
            </a:r>
            <a:endParaRPr lang="de-DE" sz="1000" dirty="0" err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Titel 1"/>
          <p:cNvSpPr>
            <a:spLocks/>
          </p:cNvSpPr>
          <p:nvPr/>
        </p:nvSpPr>
        <p:spPr bwMode="auto">
          <a:xfrm>
            <a:off x="259200" y="29051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global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databases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–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entry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criteria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800" dirty="0">
                <a:solidFill>
                  <a:schemeClr val="tx2"/>
                </a:solidFill>
              </a:rPr>
              <a:t>© </a:t>
            </a:r>
            <a:r>
              <a:rPr lang="de-DE" sz="800" dirty="0" smtClean="0">
                <a:solidFill>
                  <a:schemeClr val="tx2"/>
                </a:solidFill>
              </a:rPr>
              <a:t>2013 Münchener Rückversicherungs-Gesellschaft</a:t>
            </a:r>
            <a:r>
              <a:rPr lang="de-DE" sz="800" dirty="0">
                <a:solidFill>
                  <a:schemeClr val="tx2"/>
                </a:solidFill>
              </a:rPr>
              <a:t>, </a:t>
            </a:r>
            <a:r>
              <a:rPr lang="de-DE" sz="800" dirty="0" err="1" smtClean="0">
                <a:solidFill>
                  <a:schemeClr val="tx2"/>
                </a:solidFill>
              </a:rPr>
              <a:t>Geo</a:t>
            </a:r>
            <a:r>
              <a:rPr lang="de-DE" sz="800" dirty="0" smtClean="0">
                <a:solidFill>
                  <a:schemeClr val="tx2"/>
                </a:solidFill>
              </a:rPr>
              <a:t> </a:t>
            </a:r>
            <a:r>
              <a:rPr lang="de-DE" sz="800" dirty="0" err="1" smtClean="0">
                <a:solidFill>
                  <a:schemeClr val="tx2"/>
                </a:solidFill>
              </a:rPr>
              <a:t>Risks</a:t>
            </a:r>
            <a:r>
              <a:rPr lang="de-DE" sz="800" dirty="0" smtClean="0">
                <a:solidFill>
                  <a:schemeClr val="tx2"/>
                </a:solidFill>
              </a:rPr>
              <a:t> Research, </a:t>
            </a:r>
            <a:r>
              <a:rPr lang="de-DE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build="p" animBg="1"/>
      <p:bldP spid="11" grpId="0" build="p" animBg="1"/>
      <p:bldP spid="20" grpId="0"/>
      <p:bldP spid="21" grpId="0"/>
      <p:bldP spid="22" grpId="0"/>
      <p:bldP spid="50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0" y="252000"/>
            <a:ext cx="6840000" cy="7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 smtClean="0"/>
              <a:t>Structure</a:t>
            </a:r>
            <a:r>
              <a:rPr lang="de-DE" dirty="0" smtClean="0"/>
              <a:t> – </a:t>
            </a:r>
            <a:r>
              <a:rPr lang="de-DE" dirty="0" err="1" smtClean="0"/>
              <a:t>peril</a:t>
            </a:r>
            <a:r>
              <a:rPr lang="de-DE" dirty="0" smtClean="0"/>
              <a:t> </a:t>
            </a:r>
            <a:r>
              <a:rPr lang="de-DE" dirty="0" err="1" smtClean="0"/>
              <a:t>families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4638" y="2115760"/>
            <a:ext cx="2682000" cy="3960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Geophysical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638" y="2680593"/>
            <a:ext cx="2682000" cy="396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Meteorological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4638" y="3245426"/>
            <a:ext cx="2682000" cy="396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Hydrological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4638" y="3810258"/>
            <a:ext cx="2682000" cy="3960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Climatological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29413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tx2">
                    <a:lumMod val="50000"/>
                  </a:schemeClr>
                </a:solidFill>
              </a:rPr>
              <a:t>Main event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29413" y="2115760"/>
            <a:ext cx="2682000" cy="1205458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en-US" dirty="0">
                <a:solidFill>
                  <a:schemeClr val="bg1"/>
                </a:solidFill>
              </a:rPr>
              <a:t>Earthquake</a:t>
            </a:r>
          </a:p>
          <a:p>
            <a:pPr marL="265113" indent="-265113">
              <a:spcBef>
                <a:spcPts val="1080"/>
              </a:spcBef>
            </a:pPr>
            <a:r>
              <a:rPr lang="en-US" dirty="0">
                <a:solidFill>
                  <a:schemeClr val="bg1"/>
                </a:solidFill>
              </a:rPr>
              <a:t>Volcanic eruption</a:t>
            </a:r>
          </a:p>
          <a:p>
            <a:pPr marL="265113" indent="-265113">
              <a:spcBef>
                <a:spcPts val="1080"/>
              </a:spcBef>
            </a:pPr>
            <a:r>
              <a:rPr lang="en-US" dirty="0">
                <a:solidFill>
                  <a:schemeClr val="bg1"/>
                </a:solidFill>
              </a:rPr>
              <a:t>Mass movement dry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84188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 Peril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184188" y="2115760"/>
            <a:ext cx="2682000" cy="1482457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1080"/>
              </a:spcBef>
            </a:pPr>
            <a:r>
              <a:rPr lang="en-US" dirty="0" smtClean="0">
                <a:solidFill>
                  <a:schemeClr val="bg1"/>
                </a:solidFill>
              </a:rPr>
              <a:t>EQ Ground shaking</a:t>
            </a:r>
            <a:endParaRPr lang="en-US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en-US" dirty="0">
                <a:solidFill>
                  <a:schemeClr val="bg1"/>
                </a:solidFill>
              </a:rPr>
              <a:t>Fire following</a:t>
            </a:r>
          </a:p>
          <a:p>
            <a:pPr marL="265113" indent="-265113">
              <a:spcBef>
                <a:spcPts val="1080"/>
              </a:spcBef>
            </a:pPr>
            <a:r>
              <a:rPr lang="en-US" dirty="0" smtClean="0">
                <a:solidFill>
                  <a:schemeClr val="bg1"/>
                </a:solidFill>
              </a:rPr>
              <a:t>Tsunami</a:t>
            </a:r>
          </a:p>
          <a:p>
            <a:pPr marL="265113" indent="-265113">
              <a:spcBef>
                <a:spcPts val="108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184188" y="3653025"/>
            <a:ext cx="2682000" cy="1833365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en-US" dirty="0" smtClean="0">
                <a:solidFill>
                  <a:schemeClr val="bg1"/>
                </a:solidFill>
              </a:rPr>
              <a:t>Subsidence</a:t>
            </a:r>
          </a:p>
          <a:p>
            <a:pPr marL="265113" indent="-265113">
              <a:spcBef>
                <a:spcPts val="1080"/>
              </a:spcBef>
            </a:pPr>
            <a:r>
              <a:rPr lang="en-US" dirty="0" smtClean="0">
                <a:solidFill>
                  <a:schemeClr val="bg1"/>
                </a:solidFill>
              </a:rPr>
              <a:t>Liquefaction</a:t>
            </a:r>
            <a:endParaRPr lang="en-US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en-US" dirty="0" err="1">
                <a:solidFill>
                  <a:schemeClr val="bg1"/>
                </a:solidFill>
              </a:rPr>
              <a:t>Rockfall</a:t>
            </a:r>
            <a:endParaRPr lang="en-US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en-US" dirty="0">
                <a:solidFill>
                  <a:schemeClr val="bg1"/>
                </a:solidFill>
              </a:rPr>
              <a:t>Landslide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4638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Family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0" y="252000"/>
            <a:ext cx="6840000" cy="7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 smtClean="0"/>
              <a:t>Structure</a:t>
            </a:r>
            <a:r>
              <a:rPr lang="de-DE" dirty="0" smtClean="0"/>
              <a:t> – </a:t>
            </a:r>
            <a:r>
              <a:rPr lang="de-DE" dirty="0" err="1" smtClean="0"/>
              <a:t>peril</a:t>
            </a:r>
            <a:r>
              <a:rPr lang="de-DE" dirty="0" smtClean="0"/>
              <a:t> </a:t>
            </a:r>
            <a:r>
              <a:rPr lang="de-DE" dirty="0" err="1" smtClean="0"/>
              <a:t>families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4638" y="2115760"/>
            <a:ext cx="2682000" cy="3960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Geophysical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638" y="2680593"/>
            <a:ext cx="2682000" cy="396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Meteorological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4638" y="3245426"/>
            <a:ext cx="2682000" cy="396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Hydrological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4638" y="3810258"/>
            <a:ext cx="2682000" cy="3960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Climatological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29413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tx2">
                    <a:lumMod val="50000"/>
                  </a:schemeClr>
                </a:solidFill>
              </a:rPr>
              <a:t>Main event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84188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 Peril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4638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Family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29413" y="2680593"/>
            <a:ext cx="2682000" cy="396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65113" indent="-265113" algn="ctr"/>
            <a:r>
              <a:rPr lang="en-US">
                <a:solidFill>
                  <a:schemeClr val="bg1"/>
                </a:solidFill>
              </a:rPr>
              <a:t>Storm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184188" y="2115759"/>
            <a:ext cx="2682000" cy="457164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65113" indent="-265113">
              <a:lnSpc>
                <a:spcPct val="120000"/>
              </a:lnSpc>
            </a:pPr>
            <a:r>
              <a:rPr lang="en-US" dirty="0"/>
              <a:t>Tropical cyclone</a:t>
            </a:r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Extra tropical cyclone (winter storm)</a:t>
            </a:r>
            <a:endParaRPr lang="en-US" dirty="0"/>
          </a:p>
          <a:p>
            <a:pPr marL="265113" indent="-265113"/>
            <a:endParaRPr lang="en-US" dirty="0" smtClean="0"/>
          </a:p>
          <a:p>
            <a:pPr marL="265113" indent="-265113">
              <a:lnSpc>
                <a:spcPct val="120000"/>
              </a:lnSpc>
            </a:pPr>
            <a:r>
              <a:rPr lang="en-US" dirty="0" smtClean="0"/>
              <a:t>Convective storms</a:t>
            </a:r>
          </a:p>
          <a:p>
            <a:pPr marL="265113" indent="-265113">
              <a:lnSpc>
                <a:spcPct val="120000"/>
              </a:lnSpc>
            </a:pPr>
            <a:r>
              <a:rPr lang="en-US" dirty="0" smtClean="0"/>
              <a:t>(thunderstorm, hail</a:t>
            </a:r>
          </a:p>
          <a:p>
            <a:pPr marL="265113" indent="-265113">
              <a:lnSpc>
                <a:spcPct val="120000"/>
              </a:lnSpc>
            </a:pPr>
            <a:r>
              <a:rPr lang="en-US" dirty="0" smtClean="0"/>
              <a:t> l</a:t>
            </a:r>
            <a:r>
              <a:rPr lang="de-DE" dirty="0" err="1" smtClean="0"/>
              <a:t>ightning</a:t>
            </a:r>
            <a:r>
              <a:rPr lang="de-DE" dirty="0" smtClean="0"/>
              <a:t>, </a:t>
            </a:r>
            <a:r>
              <a:rPr lang="de-DE" dirty="0" err="1" smtClean="0"/>
              <a:t>tornado</a:t>
            </a:r>
            <a:r>
              <a:rPr lang="de-DE" dirty="0" smtClean="0"/>
              <a:t>)</a:t>
            </a:r>
            <a:endParaRPr lang="en-US" dirty="0"/>
          </a:p>
          <a:p>
            <a:endParaRPr lang="de-DE" dirty="0" smtClean="0"/>
          </a:p>
          <a:p>
            <a:pPr>
              <a:lnSpc>
                <a:spcPct val="120000"/>
              </a:lnSpc>
            </a:pP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/>
              <a:t>windstorm (</a:t>
            </a:r>
            <a:r>
              <a:rPr lang="de-DE" dirty="0" err="1"/>
              <a:t>orographic</a:t>
            </a:r>
            <a:r>
              <a:rPr lang="de-DE" dirty="0"/>
              <a:t> </a:t>
            </a:r>
            <a:r>
              <a:rPr lang="de-DE" dirty="0" err="1"/>
              <a:t>storm</a:t>
            </a:r>
            <a:r>
              <a:rPr lang="de-DE" dirty="0"/>
              <a:t>)</a:t>
            </a:r>
          </a:p>
          <a:p>
            <a:pPr marL="265113" indent="-265113">
              <a:lnSpc>
                <a:spcPct val="120000"/>
              </a:lnSpc>
            </a:pPr>
            <a:r>
              <a:rPr lang="de-DE" dirty="0"/>
              <a:t>Sandstorm/</a:t>
            </a:r>
            <a:r>
              <a:rPr lang="de-DE" dirty="0" err="1"/>
              <a:t>Dust</a:t>
            </a:r>
            <a:r>
              <a:rPr lang="de-DE" dirty="0"/>
              <a:t> </a:t>
            </a:r>
            <a:r>
              <a:rPr lang="de-DE" dirty="0" err="1" smtClean="0"/>
              <a:t>storm</a:t>
            </a:r>
            <a:endParaRPr lang="de-DE" dirty="0" smtClean="0"/>
          </a:p>
          <a:p>
            <a:pPr marL="265113" indent="-265113">
              <a:lnSpc>
                <a:spcPct val="120000"/>
              </a:lnSpc>
            </a:pPr>
            <a:endParaRPr lang="de-DE" dirty="0"/>
          </a:p>
          <a:p>
            <a:pPr marL="265113" indent="-265113">
              <a:lnSpc>
                <a:spcPct val="120000"/>
              </a:lnSpc>
            </a:pPr>
            <a:r>
              <a:rPr lang="de-DE" dirty="0"/>
              <a:t>Blizzard/</a:t>
            </a:r>
            <a:r>
              <a:rPr lang="de-DE" dirty="0" err="1"/>
              <a:t>Snowstorm</a:t>
            </a:r>
            <a:endParaRPr lang="en-US" dirty="0"/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0" y="252000"/>
            <a:ext cx="6840000" cy="7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 smtClean="0"/>
              <a:t>Structure</a:t>
            </a:r>
            <a:r>
              <a:rPr lang="de-DE" dirty="0" smtClean="0"/>
              <a:t> – </a:t>
            </a:r>
            <a:r>
              <a:rPr lang="de-DE" dirty="0" err="1" smtClean="0"/>
              <a:t>peril</a:t>
            </a:r>
            <a:r>
              <a:rPr lang="de-DE" dirty="0" smtClean="0"/>
              <a:t> </a:t>
            </a:r>
            <a:r>
              <a:rPr lang="de-DE" dirty="0" err="1" smtClean="0"/>
              <a:t>families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4638" y="2115760"/>
            <a:ext cx="2682000" cy="3960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Geophysical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638" y="2680593"/>
            <a:ext cx="2682000" cy="396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Meteorological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4638" y="3245426"/>
            <a:ext cx="2682000" cy="396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Hydrological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4638" y="3810258"/>
            <a:ext cx="2682000" cy="3960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Climatological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29413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tx2">
                    <a:lumMod val="50000"/>
                  </a:schemeClr>
                </a:solidFill>
              </a:rPr>
              <a:t>Main event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84188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Peril - examples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4638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Family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29413" y="3245426"/>
            <a:ext cx="2682000" cy="684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65113" indent="-265113"/>
            <a:r>
              <a:rPr lang="en-US" dirty="0" smtClean="0">
                <a:solidFill>
                  <a:schemeClr val="bg1"/>
                </a:solidFill>
              </a:rPr>
              <a:t>Flood</a:t>
            </a:r>
          </a:p>
          <a:p>
            <a:pPr marL="265113" indent="-265113"/>
            <a:r>
              <a:rPr lang="en-US" dirty="0" smtClean="0">
                <a:solidFill>
                  <a:schemeClr val="bg1"/>
                </a:solidFill>
              </a:rPr>
              <a:t>Mass movement wet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84188" y="2115760"/>
            <a:ext cx="2682000" cy="1957985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dirty="0">
                <a:solidFill>
                  <a:schemeClr val="bg1"/>
                </a:solidFill>
              </a:rPr>
              <a:t>General </a:t>
            </a:r>
            <a:r>
              <a:rPr lang="de-DE" dirty="0" smtClean="0">
                <a:solidFill>
                  <a:schemeClr val="bg1"/>
                </a:solidFill>
              </a:rPr>
              <a:t>/ River </a:t>
            </a:r>
            <a:r>
              <a:rPr lang="de-DE" dirty="0" err="1" smtClean="0">
                <a:solidFill>
                  <a:schemeClr val="bg1"/>
                </a:solidFill>
              </a:rPr>
              <a:t>flood</a:t>
            </a:r>
            <a:endParaRPr lang="de-DE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dirty="0">
                <a:solidFill>
                  <a:schemeClr val="bg1"/>
                </a:solidFill>
              </a:rPr>
              <a:t>Flash </a:t>
            </a:r>
            <a:r>
              <a:rPr lang="de-DE" dirty="0" err="1">
                <a:solidFill>
                  <a:schemeClr val="bg1"/>
                </a:solidFill>
              </a:rPr>
              <a:t>flood</a:t>
            </a:r>
            <a:endParaRPr lang="de-DE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dirty="0">
                <a:solidFill>
                  <a:schemeClr val="bg1"/>
                </a:solidFill>
              </a:rPr>
              <a:t>Storm </a:t>
            </a:r>
            <a:r>
              <a:rPr lang="de-DE" dirty="0" err="1">
                <a:solidFill>
                  <a:schemeClr val="bg1"/>
                </a:solidFill>
              </a:rPr>
              <a:t>surge</a:t>
            </a:r>
            <a:endParaRPr lang="de-DE" dirty="0">
              <a:solidFill>
                <a:schemeClr val="bg1"/>
              </a:solidFill>
            </a:endParaRPr>
          </a:p>
          <a:p>
            <a:pPr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Glacial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lake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outburst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flood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184188" y="4237407"/>
            <a:ext cx="2682000" cy="120545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err="1">
                <a:solidFill>
                  <a:schemeClr val="bg1"/>
                </a:solidFill>
              </a:rPr>
              <a:t>Subsidence</a:t>
            </a:r>
            <a:endParaRPr lang="de-DE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err="1">
                <a:solidFill>
                  <a:schemeClr val="bg1"/>
                </a:solidFill>
              </a:rPr>
              <a:t>Avalanche</a:t>
            </a:r>
            <a:endParaRPr lang="de-DE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err="1">
                <a:solidFill>
                  <a:schemeClr val="bg1"/>
                </a:solidFill>
              </a:rPr>
              <a:t>Landslide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7" grpId="0" animBg="1"/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:\_GEO-CCC1\User\Steuer\GIS\Atomkraftwerke\Atomkraftwerke_final_WGS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2" y="1509733"/>
            <a:ext cx="8689883" cy="3458052"/>
          </a:xfrm>
          <a:prstGeom prst="rect">
            <a:avLst/>
          </a:prstGeom>
          <a:noFill/>
        </p:spPr>
      </p:pic>
      <p:sp>
        <p:nvSpPr>
          <p:cNvPr id="63" name="Titel 1"/>
          <p:cNvSpPr>
            <a:spLocks noGrp="1"/>
          </p:cNvSpPr>
          <p:nvPr>
            <p:ph type="title"/>
          </p:nvPr>
        </p:nvSpPr>
        <p:spPr>
          <a:xfrm>
            <a:off x="259200" y="260728"/>
            <a:ext cx="6840000" cy="720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/>
                <a:ea typeface="Arial Unicode MS"/>
                <a:cs typeface="Arial"/>
              </a:rPr>
              <a:t>World Map of Natural Hazards</a:t>
            </a:r>
            <a:br>
              <a:rPr lang="en-US" sz="2400" dirty="0" smtClean="0">
                <a:latin typeface="Arial"/>
                <a:ea typeface="Arial Unicode MS"/>
                <a:cs typeface="Arial"/>
              </a:rPr>
            </a:br>
            <a:r>
              <a:rPr lang="en-US" sz="2000" dirty="0" smtClean="0"/>
              <a:t> We know and understand risk – it is our business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55" name="Textfeld 54"/>
          <p:cNvSpPr txBox="1"/>
          <p:nvPr/>
        </p:nvSpPr>
        <p:spPr>
          <a:xfrm>
            <a:off x="245660" y="5295332"/>
            <a:ext cx="8635697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b="1" dirty="0" smtClean="0"/>
              <a:t>Munich Re  		</a:t>
            </a:r>
            <a:r>
              <a:rPr lang="de-DE" b="1" dirty="0" err="1" smtClean="0"/>
              <a:t>founded</a:t>
            </a:r>
            <a:r>
              <a:rPr lang="de-DE" b="1" dirty="0" smtClean="0"/>
              <a:t> 1880 – </a:t>
            </a:r>
            <a:r>
              <a:rPr lang="de-DE" b="1" dirty="0" err="1" smtClean="0"/>
              <a:t>world</a:t>
            </a:r>
            <a:r>
              <a:rPr lang="de-DE" b="1" dirty="0" smtClean="0"/>
              <a:t> </a:t>
            </a:r>
            <a:r>
              <a:rPr lang="de-DE" b="1" dirty="0" err="1" smtClean="0"/>
              <a:t>leading</a:t>
            </a:r>
            <a:r>
              <a:rPr lang="de-DE" b="1" dirty="0" smtClean="0"/>
              <a:t> </a:t>
            </a:r>
            <a:r>
              <a:rPr lang="de-DE" b="1" dirty="0" err="1" smtClean="0"/>
              <a:t>reinsurance</a:t>
            </a:r>
            <a:r>
              <a:rPr lang="de-DE" b="1" dirty="0" smtClean="0"/>
              <a:t> </a:t>
            </a:r>
            <a:r>
              <a:rPr lang="de-DE" b="1" dirty="0" err="1" smtClean="0"/>
              <a:t>company</a:t>
            </a:r>
            <a:endParaRPr lang="de-DE" b="1" dirty="0" smtClean="0"/>
          </a:p>
          <a:p>
            <a:r>
              <a:rPr lang="de-DE" b="1" dirty="0" smtClean="0"/>
              <a:t>			</a:t>
            </a:r>
            <a:r>
              <a:rPr lang="de-DE" b="1" dirty="0" err="1" smtClean="0"/>
              <a:t>branch</a:t>
            </a:r>
            <a:r>
              <a:rPr lang="de-DE" b="1" dirty="0" smtClean="0"/>
              <a:t> </a:t>
            </a:r>
            <a:r>
              <a:rPr lang="de-DE" b="1" dirty="0" err="1" smtClean="0"/>
              <a:t>offices</a:t>
            </a:r>
            <a:r>
              <a:rPr lang="de-DE" b="1" dirty="0" smtClean="0"/>
              <a:t> in 60 countries</a:t>
            </a:r>
          </a:p>
          <a:p>
            <a:r>
              <a:rPr lang="de-DE" b="1" dirty="0" err="1" smtClean="0"/>
              <a:t>NatCatSERVICE</a:t>
            </a:r>
            <a:r>
              <a:rPr lang="de-DE" b="1" dirty="0" smtClean="0"/>
              <a:t>		</a:t>
            </a:r>
            <a:r>
              <a:rPr lang="de-DE" b="1" dirty="0" err="1" smtClean="0"/>
              <a:t>established</a:t>
            </a:r>
            <a:r>
              <a:rPr lang="de-DE" b="1" dirty="0" smtClean="0"/>
              <a:t> 1985 – </a:t>
            </a:r>
            <a:r>
              <a:rPr lang="de-DE" b="1" dirty="0" err="1" smtClean="0"/>
              <a:t>before</a:t>
            </a:r>
            <a:r>
              <a:rPr lang="de-DE" b="1" dirty="0" smtClean="0"/>
              <a:t> </a:t>
            </a:r>
            <a:r>
              <a:rPr lang="de-DE" b="1" dirty="0" err="1" smtClean="0"/>
              <a:t>paper</a:t>
            </a:r>
            <a:r>
              <a:rPr lang="de-DE" b="1" dirty="0" smtClean="0"/>
              <a:t> </a:t>
            </a:r>
            <a:r>
              <a:rPr lang="de-DE" b="1" dirty="0" err="1" smtClean="0"/>
              <a:t>archive</a:t>
            </a:r>
            <a:endParaRPr lang="de-DE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0" y="252000"/>
            <a:ext cx="6840000" cy="7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 smtClean="0"/>
              <a:t>Structure</a:t>
            </a:r>
            <a:r>
              <a:rPr lang="de-DE" dirty="0" smtClean="0"/>
              <a:t> – </a:t>
            </a:r>
            <a:r>
              <a:rPr lang="de-DE" dirty="0" err="1" smtClean="0"/>
              <a:t>peril</a:t>
            </a:r>
            <a:r>
              <a:rPr lang="de-DE" dirty="0" smtClean="0"/>
              <a:t> </a:t>
            </a:r>
            <a:r>
              <a:rPr lang="de-DE" dirty="0" err="1" smtClean="0"/>
              <a:t>families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4638" y="2115760"/>
            <a:ext cx="2682000" cy="3960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Geophysical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638" y="2680593"/>
            <a:ext cx="2682000" cy="396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Meteorological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4638" y="3245426"/>
            <a:ext cx="2682000" cy="396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Hydrological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4638" y="3810258"/>
            <a:ext cx="2682000" cy="3960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Climatological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29413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tx2">
                    <a:lumMod val="50000"/>
                  </a:schemeClr>
                </a:solidFill>
              </a:rPr>
              <a:t>Main event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184188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 Peril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4638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Family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229413" y="3810258"/>
            <a:ext cx="2682000" cy="120545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dirty="0">
                <a:solidFill>
                  <a:schemeClr val="bg1"/>
                </a:solidFill>
              </a:rPr>
              <a:t>Extreme </a:t>
            </a:r>
            <a:r>
              <a:rPr lang="de-DE" dirty="0" err="1">
                <a:solidFill>
                  <a:schemeClr val="bg1"/>
                </a:solidFill>
              </a:rPr>
              <a:t>temperature</a:t>
            </a:r>
            <a:endParaRPr lang="de-DE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Drought</a:t>
            </a:r>
            <a:endParaRPr lang="de-DE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Wildfire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182601" y="2115760"/>
            <a:ext cx="2682000" cy="120545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Heat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wave</a:t>
            </a:r>
            <a:endParaRPr lang="de-DE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Cold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wave</a:t>
            </a:r>
            <a:r>
              <a:rPr lang="de-DE" dirty="0">
                <a:solidFill>
                  <a:schemeClr val="bg1"/>
                </a:solidFill>
              </a:rPr>
              <a:t> / </a:t>
            </a:r>
            <a:r>
              <a:rPr lang="de-DE" dirty="0" err="1">
                <a:solidFill>
                  <a:schemeClr val="bg1"/>
                </a:solidFill>
              </a:rPr>
              <a:t>frost</a:t>
            </a:r>
            <a:endParaRPr lang="de-DE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dirty="0">
                <a:solidFill>
                  <a:schemeClr val="bg1"/>
                </a:solidFill>
              </a:rPr>
              <a:t>Extreme winter </a:t>
            </a:r>
            <a:r>
              <a:rPr lang="de-DE" dirty="0" err="1">
                <a:solidFill>
                  <a:schemeClr val="bg1"/>
                </a:solidFill>
              </a:rPr>
              <a:t>conditions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184188" y="3469937"/>
            <a:ext cx="2682000" cy="3960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Drought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184188" y="4014656"/>
            <a:ext cx="2682000" cy="78739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dirty="0" err="1" smtClean="0">
                <a:solidFill>
                  <a:schemeClr val="bg1"/>
                </a:solidFill>
              </a:rPr>
              <a:t>Forest</a:t>
            </a:r>
            <a:r>
              <a:rPr lang="de-DE" dirty="0" smtClean="0">
                <a:solidFill>
                  <a:schemeClr val="bg1"/>
                </a:solidFill>
              </a:rPr>
              <a:t> / </a:t>
            </a:r>
            <a:r>
              <a:rPr lang="de-DE" dirty="0" err="1" smtClean="0">
                <a:solidFill>
                  <a:schemeClr val="bg1"/>
                </a:solidFill>
              </a:rPr>
              <a:t>grassland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fire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2" grpId="0" animBg="1"/>
      <p:bldP spid="12" grpId="1" animBg="1"/>
      <p:bldP spid="18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0" y="252000"/>
            <a:ext cx="6840000" cy="7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 smtClean="0"/>
              <a:t>Structure</a:t>
            </a:r>
            <a:r>
              <a:rPr lang="de-DE" dirty="0" smtClean="0"/>
              <a:t> – </a:t>
            </a:r>
            <a:r>
              <a:rPr lang="de-DE" dirty="0" err="1" smtClean="0"/>
              <a:t>peril</a:t>
            </a:r>
            <a:r>
              <a:rPr lang="de-DE" dirty="0" smtClean="0"/>
              <a:t> </a:t>
            </a:r>
            <a:r>
              <a:rPr lang="de-DE" dirty="0" err="1" smtClean="0"/>
              <a:t>families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4638" y="2115760"/>
            <a:ext cx="1676992" cy="3960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Geophysical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4638" y="2680593"/>
            <a:ext cx="1676992" cy="3960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Meteorological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4638" y="3245426"/>
            <a:ext cx="1676992" cy="396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Hydrological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4638" y="3810258"/>
            <a:ext cx="1676992" cy="3960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Climatological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69333" y="1520825"/>
            <a:ext cx="221606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Main event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409948" y="1520825"/>
            <a:ext cx="2682000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Sub Peril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4638" y="1520825"/>
            <a:ext cx="1676992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Family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069333" y="3810258"/>
            <a:ext cx="2216060" cy="120545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dirty="0">
                <a:solidFill>
                  <a:schemeClr val="bg1"/>
                </a:solidFill>
              </a:rPr>
              <a:t>Extreme </a:t>
            </a:r>
            <a:r>
              <a:rPr lang="de-DE" dirty="0" err="1">
                <a:solidFill>
                  <a:schemeClr val="bg1"/>
                </a:solidFill>
              </a:rPr>
              <a:t>temperature</a:t>
            </a:r>
            <a:endParaRPr lang="de-DE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Drought</a:t>
            </a:r>
            <a:endParaRPr lang="de-DE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Wildfire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408361" y="2115760"/>
            <a:ext cx="2682000" cy="1205458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Heat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wave</a:t>
            </a:r>
            <a:endParaRPr lang="de-DE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Cold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wave</a:t>
            </a:r>
            <a:r>
              <a:rPr lang="de-DE" dirty="0">
                <a:solidFill>
                  <a:schemeClr val="bg1"/>
                </a:solidFill>
              </a:rPr>
              <a:t> / </a:t>
            </a:r>
            <a:r>
              <a:rPr lang="de-DE" dirty="0" err="1">
                <a:solidFill>
                  <a:schemeClr val="bg1"/>
                </a:solidFill>
              </a:rPr>
              <a:t>frost</a:t>
            </a:r>
            <a:endParaRPr lang="de-DE" dirty="0">
              <a:solidFill>
                <a:schemeClr val="bg1"/>
              </a:solidFill>
            </a:endParaRPr>
          </a:p>
          <a:p>
            <a:pPr marL="265113" indent="-265113">
              <a:spcBef>
                <a:spcPts val="1080"/>
              </a:spcBef>
            </a:pPr>
            <a:r>
              <a:rPr lang="de-DE" dirty="0">
                <a:solidFill>
                  <a:schemeClr val="bg1"/>
                </a:solidFill>
              </a:rPr>
              <a:t>Extreme winter </a:t>
            </a:r>
            <a:r>
              <a:rPr lang="de-DE" dirty="0" err="1">
                <a:solidFill>
                  <a:schemeClr val="bg1"/>
                </a:solidFill>
              </a:rPr>
              <a:t>conditions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409948" y="3469937"/>
            <a:ext cx="2682000" cy="3960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dirty="0" err="1">
                <a:solidFill>
                  <a:schemeClr val="bg1"/>
                </a:solidFill>
              </a:rPr>
              <a:t>Drought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409948" y="4014656"/>
            <a:ext cx="2682000" cy="78739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dirty="0" err="1" smtClean="0">
                <a:solidFill>
                  <a:schemeClr val="bg1"/>
                </a:solidFill>
              </a:rPr>
              <a:t>Forest</a:t>
            </a:r>
            <a:r>
              <a:rPr lang="de-DE" dirty="0" smtClean="0">
                <a:solidFill>
                  <a:schemeClr val="bg1"/>
                </a:solidFill>
              </a:rPr>
              <a:t> / </a:t>
            </a:r>
            <a:r>
              <a:rPr lang="de-DE" dirty="0" err="1" smtClean="0">
                <a:solidFill>
                  <a:schemeClr val="bg1"/>
                </a:solidFill>
              </a:rPr>
              <a:t>grassland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fire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264605" y="1509452"/>
            <a:ext cx="1879395" cy="1029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Associated </a:t>
            </a:r>
          </a:p>
          <a:p>
            <a:pPr marL="265113" indent="-265113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Cascading</a:t>
            </a:r>
          </a:p>
          <a:p>
            <a:pPr marL="265113" indent="-265113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Sub-sub peril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274256" y="3472238"/>
            <a:ext cx="1842448" cy="39600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>
              <a:spcBef>
                <a:spcPts val="1080"/>
              </a:spcBef>
            </a:pPr>
            <a:r>
              <a:rPr lang="de-DE" dirty="0" err="1" smtClean="0">
                <a:solidFill>
                  <a:schemeClr val="bg1"/>
                </a:solidFill>
              </a:rPr>
              <a:t>Famine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0" y="252000"/>
            <a:ext cx="6840000" cy="7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 smtClean="0"/>
              <a:t>Structure</a:t>
            </a:r>
            <a:r>
              <a:rPr lang="de-DE" dirty="0" smtClean="0"/>
              <a:t> – </a:t>
            </a:r>
            <a:r>
              <a:rPr lang="de-DE" dirty="0" err="1" smtClean="0"/>
              <a:t>peril</a:t>
            </a:r>
            <a:r>
              <a:rPr lang="de-DE" dirty="0" smtClean="0"/>
              <a:t> </a:t>
            </a:r>
            <a:r>
              <a:rPr lang="de-DE" dirty="0" err="1" smtClean="0"/>
              <a:t>families</a:t>
            </a:r>
            <a:endParaRPr lang="de-DE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5969" y="2115760"/>
            <a:ext cx="1745231" cy="396000"/>
          </a:xfrm>
          <a:prstGeom prst="rect">
            <a:avLst/>
          </a:prstGeom>
          <a:solidFill>
            <a:schemeClr val="accent1">
              <a:alpha val="29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Geophysical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5969" y="2680593"/>
            <a:ext cx="1745231" cy="396000"/>
          </a:xfrm>
          <a:prstGeom prst="rect">
            <a:avLst/>
          </a:prstGeom>
          <a:solidFill>
            <a:schemeClr val="accent1">
              <a:alpha val="29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>
                <a:solidFill>
                  <a:schemeClr val="bg1"/>
                </a:solidFill>
              </a:rPr>
              <a:t>Meteorological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5969" y="3245426"/>
            <a:ext cx="1745231" cy="396000"/>
          </a:xfrm>
          <a:prstGeom prst="rect">
            <a:avLst/>
          </a:prstGeom>
          <a:solidFill>
            <a:schemeClr val="accent1">
              <a:alpha val="29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bg1"/>
                </a:solidFill>
              </a:rPr>
              <a:t>Hydrological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5969" y="3810258"/>
            <a:ext cx="1745231" cy="396000"/>
          </a:xfrm>
          <a:prstGeom prst="rect">
            <a:avLst/>
          </a:prstGeom>
          <a:solidFill>
            <a:schemeClr val="accent1">
              <a:alpha val="29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 err="1">
                <a:solidFill>
                  <a:schemeClr val="bg1"/>
                </a:solidFill>
              </a:rPr>
              <a:t>Climatological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4638" y="1520825"/>
            <a:ext cx="1676992" cy="3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Family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35969" y="4358443"/>
            <a:ext cx="1770252" cy="3960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 smtClean="0">
                <a:solidFill>
                  <a:schemeClr val="bg1"/>
                </a:solidFill>
              </a:rPr>
              <a:t>Biological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35969" y="4892974"/>
            <a:ext cx="1767977" cy="396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noAutofit/>
          </a:bodyPr>
          <a:lstStyle/>
          <a:p>
            <a:pPr marL="265113" indent="-265113"/>
            <a:r>
              <a:rPr lang="en-US" dirty="0" smtClean="0">
                <a:solidFill>
                  <a:schemeClr val="bg1"/>
                </a:solidFill>
              </a:rPr>
              <a:t>Extra-Terrestrial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0594" name="Picture 2" descr="http://dingo.care2.com/pictures/c2c/share/10/107/707/1070796_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859" y="1460263"/>
            <a:ext cx="2817154" cy="1992621"/>
          </a:xfrm>
          <a:prstGeom prst="rect">
            <a:avLst/>
          </a:prstGeom>
          <a:noFill/>
        </p:spPr>
      </p:pic>
      <p:pic>
        <p:nvPicPr>
          <p:cNvPr id="110598" name="Picture 6" descr="http://www.merkur-online.de/bilder/2013/02/15/2752800/835564528-meteorit-3I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047" y="1461970"/>
            <a:ext cx="2702257" cy="2025271"/>
          </a:xfrm>
          <a:prstGeom prst="rect">
            <a:avLst/>
          </a:prstGeom>
          <a:noFill/>
        </p:spPr>
      </p:pic>
      <p:pic>
        <p:nvPicPr>
          <p:cNvPr id="110600" name="Picture 8" descr="http://grian.phy.tcd.ie/~rsto/images/spaceweathertelec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8035" y="3766780"/>
            <a:ext cx="2754020" cy="2019868"/>
          </a:xfrm>
          <a:prstGeom prst="rect">
            <a:avLst/>
          </a:prstGeom>
          <a:noFill/>
        </p:spPr>
      </p:pic>
      <p:pic>
        <p:nvPicPr>
          <p:cNvPr id="110602" name="Picture 10" descr="http://www.ong-efa.org/wp-content/uploads/2010/10/image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6467" y="3698492"/>
            <a:ext cx="2797855" cy="2047211"/>
          </a:xfrm>
          <a:prstGeom prst="rect">
            <a:avLst/>
          </a:prstGeom>
          <a:noFill/>
        </p:spPr>
      </p:pic>
      <p:sp>
        <p:nvSpPr>
          <p:cNvPr id="27" name="Rechteck 26"/>
          <p:cNvSpPr/>
          <p:nvPr/>
        </p:nvSpPr>
        <p:spPr>
          <a:xfrm>
            <a:off x="163773" y="4271749"/>
            <a:ext cx="1910687" cy="1146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5706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n336182\Desktop\NGORTR2T5L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00" y="2420888"/>
            <a:ext cx="1692000" cy="1765565"/>
          </a:xfrm>
          <a:prstGeom prst="rect">
            <a:avLst/>
          </a:prstGeom>
          <a:noFill/>
        </p:spPr>
      </p:pic>
      <p:pic>
        <p:nvPicPr>
          <p:cNvPr id="5123" name="Picture 3" descr="V:\_GEO-CCC1\NatCatSERVICE\04_Bilder\2007 Japan EQ Niigata Pref RTR1RXRA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2000" y="2420888"/>
            <a:ext cx="1692000" cy="1872208"/>
          </a:xfrm>
          <a:prstGeom prst="rect">
            <a:avLst/>
          </a:prstGeom>
          <a:noFill/>
        </p:spPr>
      </p:pic>
      <p:pic>
        <p:nvPicPr>
          <p:cNvPr id="5124" name="Picture 4" descr="V:\_GEO-CCC1\NatCatSERVICE\04_Bilder\Bilder des Jahres 2011\10 Oktober\Turkey-Earthquake-RTR2T4BH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420888"/>
            <a:ext cx="1692000" cy="1872208"/>
          </a:xfrm>
          <a:prstGeom prst="rect">
            <a:avLst/>
          </a:prstGeom>
          <a:noFill/>
        </p:spPr>
      </p:pic>
      <p:pic>
        <p:nvPicPr>
          <p:cNvPr id="5125" name="Picture 5" descr="V:\_GEO-CCC1\NatCatSERVICE\04_Bilder\Bilder des Jahres 2011\03 März\Japan-Titelbild-RTR2JS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0288" y="2430730"/>
            <a:ext cx="1854000" cy="926262"/>
          </a:xfrm>
          <a:prstGeom prst="rect">
            <a:avLst/>
          </a:prstGeom>
          <a:noFill/>
        </p:spPr>
      </p:pic>
      <p:pic>
        <p:nvPicPr>
          <p:cNvPr id="5126" name="Picture 6" descr="C:\Users\n336182\Desktop\Crop damageRTR2GZOZ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0288" y="3356992"/>
            <a:ext cx="1854000" cy="936104"/>
          </a:xfrm>
          <a:prstGeom prst="rect">
            <a:avLst/>
          </a:prstGeom>
          <a:noFill/>
        </p:spPr>
      </p:pic>
      <p:pic>
        <p:nvPicPr>
          <p:cNvPr id="14338" name="Picture 2" descr="Gründerfrumfrage: Geld regiert die Welt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2420889"/>
            <a:ext cx="1735460" cy="1872207"/>
          </a:xfrm>
          <a:prstGeom prst="rect">
            <a:avLst/>
          </a:prstGeom>
          <a:noFill/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59200" y="306000"/>
            <a:ext cx="6840000" cy="720000"/>
          </a:xfrm>
        </p:spPr>
        <p:txBody>
          <a:bodyPr/>
          <a:lstStyle/>
          <a:p>
            <a:r>
              <a:rPr lang="de-DE" dirty="0" err="1" smtClean="0"/>
              <a:t>Meta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Loss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damage</a:t>
            </a:r>
            <a:r>
              <a:rPr lang="de-DE" dirty="0" smtClean="0"/>
              <a:t> (</a:t>
            </a:r>
            <a:r>
              <a:rPr lang="de-DE" dirty="0" err="1" smtClean="0"/>
              <a:t>monetary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human </a:t>
            </a:r>
            <a:r>
              <a:rPr lang="de-DE" dirty="0" err="1" smtClean="0"/>
              <a:t>impact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24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9200" y="306000"/>
            <a:ext cx="6840000" cy="720000"/>
          </a:xfrm>
        </p:spPr>
        <p:txBody>
          <a:bodyPr/>
          <a:lstStyle/>
          <a:p>
            <a:r>
              <a:rPr lang="de-DE" dirty="0" err="1" smtClean="0"/>
              <a:t>Meta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Picture 6" descr="V:\_GEO-CCC1\Kommunikation\Publikationen\GEO Eigen-Veröffentlichungen\AKTUELL-Severe Weather in North America\Bilder Auswahl\Convective\Supercell - RTR209Y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89" y="1291893"/>
            <a:ext cx="3528392" cy="1224136"/>
          </a:xfrm>
          <a:prstGeom prst="rect">
            <a:avLst/>
          </a:prstGeom>
          <a:noFill/>
        </p:spPr>
      </p:pic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27463" y="289825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Scientific </a:t>
                      </a:r>
                      <a:r>
                        <a:rPr lang="de-DE" dirty="0" err="1" smtClean="0"/>
                        <a:t>parameter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Start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end </a:t>
                      </a:r>
                      <a:r>
                        <a:rPr lang="de-DE" dirty="0" err="1" smtClean="0"/>
                        <a:t>day</a:t>
                      </a:r>
                      <a:r>
                        <a:rPr lang="de-DE" dirty="0" smtClean="0"/>
                        <a:t> / </a:t>
                      </a:r>
                      <a:r>
                        <a:rPr lang="de-DE" dirty="0" err="1" smtClean="0"/>
                        <a:t>duration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Geographic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information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continent</a:t>
                      </a:r>
                      <a:r>
                        <a:rPr lang="de-DE" baseline="0" dirty="0" smtClean="0"/>
                        <a:t> ......</a:t>
                      </a:r>
                      <a:r>
                        <a:rPr lang="de-DE" baseline="0" dirty="0" err="1" smtClean="0"/>
                        <a:t>village</a:t>
                      </a:r>
                      <a:r>
                        <a:rPr lang="de-DE" baseline="0" dirty="0" smtClean="0"/>
                        <a:t>.....</a:t>
                      </a:r>
                      <a:r>
                        <a:rPr lang="de-DE" baseline="0" dirty="0" err="1" smtClean="0"/>
                        <a:t>addresse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etc.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 txBox="1">
            <a:spLocks/>
          </p:cNvSpPr>
          <p:nvPr/>
        </p:nvSpPr>
        <p:spPr>
          <a:xfrm>
            <a:off x="259200" y="275327"/>
            <a:ext cx="7705425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Geocoding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de-DE" dirty="0" err="1" smtClean="0">
                <a:solidFill>
                  <a:schemeClr val="tx2"/>
                </a:solidFill>
              </a:rPr>
              <a:t>From</a:t>
            </a:r>
            <a:r>
              <a:rPr lang="de-DE" dirty="0" smtClean="0">
                <a:solidFill>
                  <a:schemeClr val="tx2"/>
                </a:solidFill>
              </a:rPr>
              <a:t> global </a:t>
            </a:r>
            <a:r>
              <a:rPr lang="de-DE" dirty="0" err="1" smtClean="0">
                <a:solidFill>
                  <a:schemeClr val="tx2"/>
                </a:solidFill>
              </a:rPr>
              <a:t>to</a:t>
            </a:r>
            <a:r>
              <a:rPr lang="de-DE" dirty="0" smtClean="0">
                <a:solidFill>
                  <a:schemeClr val="tx2"/>
                </a:solidFill>
              </a:rPr>
              <a:t> national </a:t>
            </a:r>
            <a:r>
              <a:rPr lang="de-DE" dirty="0" err="1" smtClean="0">
                <a:solidFill>
                  <a:schemeClr val="tx2"/>
                </a:solidFill>
              </a:rPr>
              <a:t>to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footprint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696036" y="1337480"/>
            <a:ext cx="6687938" cy="5089875"/>
            <a:chOff x="696036" y="1337480"/>
            <a:chExt cx="6687938" cy="50898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786974" y="1339806"/>
              <a:ext cx="5597000" cy="26789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6149" y="4359502"/>
              <a:ext cx="2186036" cy="20678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Pfeil nach unten 18"/>
            <p:cNvSpPr/>
            <p:nvPr/>
          </p:nvSpPr>
          <p:spPr>
            <a:xfrm>
              <a:off x="696036" y="1337480"/>
              <a:ext cx="723331" cy="465388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0" name="Gruppieren 30"/>
            <p:cNvGrpSpPr/>
            <p:nvPr/>
          </p:nvGrpSpPr>
          <p:grpSpPr>
            <a:xfrm>
              <a:off x="1815114" y="4435519"/>
              <a:ext cx="3029800" cy="1957697"/>
              <a:chOff x="0" y="1631333"/>
              <a:chExt cx="7038104" cy="522666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0" y="1631333"/>
                <a:ext cx="6746667" cy="5226667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4311516" y="4178745"/>
                <a:ext cx="1034853" cy="31813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/>
                  <a:t>TN</a:t>
                </a: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1114229" y="3454067"/>
                <a:ext cx="935070" cy="31813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/>
                  <a:t>KS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4995760" y="3650009"/>
                <a:ext cx="1535093" cy="73953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/>
                  <a:t>KY</a:t>
                </a: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4759886" y="3130607"/>
                <a:ext cx="1200315" cy="73953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/>
                  <a:t>IN</a:t>
                </a: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977378" y="2617420"/>
                <a:ext cx="1273544" cy="73953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/>
                  <a:t>NE</a:t>
                </a: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5487173" y="3057732"/>
                <a:ext cx="1550931" cy="73953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 smtClean="0"/>
                  <a:t>OH</a:t>
                </a:r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4690872" y="3593592"/>
                <a:ext cx="82800" cy="82296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4870704" y="4111752"/>
                <a:ext cx="82800" cy="82296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0" name="Textfeld 39"/>
            <p:cNvSpPr txBox="1"/>
            <p:nvPr/>
          </p:nvSpPr>
          <p:spPr>
            <a:xfrm>
              <a:off x="5254388" y="5650174"/>
              <a:ext cx="1019382" cy="27699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Los Angeles</a:t>
              </a:r>
            </a:p>
          </p:txBody>
        </p:sp>
      </p:grpSp>
      <p:sp>
        <p:nvSpPr>
          <p:cNvPr id="42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0" y="252000"/>
            <a:ext cx="6840000" cy="720000"/>
          </a:xfrm>
        </p:spPr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de-DE" dirty="0"/>
          </a:p>
        </p:txBody>
      </p:sp>
      <p:pic>
        <p:nvPicPr>
          <p:cNvPr id="6" name="Picture 21" descr="http://www.welt.de/multimedia/archive/00661/Ike_satellitenbild__661452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638" y="1520825"/>
            <a:ext cx="7602188" cy="47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0" y="252000"/>
            <a:ext cx="6840000" cy="720000"/>
          </a:xfrm>
        </p:spPr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de-DE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6144" y="3665538"/>
            <a:ext cx="185737" cy="449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5113"/>
            <a:endParaRPr lang="de-DE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74638" y="4523549"/>
            <a:ext cx="1143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Region</a:t>
            </a:r>
          </a:p>
          <a:p>
            <a:pPr marL="266700" indent="-265113"/>
            <a:r>
              <a:rPr lang="de-DE" sz="1600" dirty="0">
                <a:solidFill>
                  <a:schemeClr val="tx2">
                    <a:lumMod val="50000"/>
                  </a:schemeClr>
                </a:solidFill>
              </a:rPr>
              <a:t>Details</a:t>
            </a:r>
          </a:p>
          <a:p>
            <a:pPr marL="266700" indent="-265113"/>
            <a:r>
              <a:rPr lang="de-DE" sz="1600" dirty="0" err="1">
                <a:solidFill>
                  <a:schemeClr val="tx2">
                    <a:lumMod val="50000"/>
                  </a:schemeClr>
                </a:solidFill>
              </a:rPr>
              <a:t>Damages</a:t>
            </a:r>
            <a:endParaRPr lang="de-DE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66700" indent="-265113"/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63336" y="1520825"/>
            <a:ext cx="2417328" cy="396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266700" indent="-265113" algn="ctr"/>
            <a:r>
              <a:rPr lang="de-DE" b="1" dirty="0">
                <a:solidFill>
                  <a:schemeClr val="bg1"/>
                </a:solidFill>
              </a:rPr>
              <a:t>      </a:t>
            </a:r>
            <a:r>
              <a:rPr lang="de-DE" b="1" dirty="0" err="1" smtClean="0">
                <a:solidFill>
                  <a:schemeClr val="bg1"/>
                </a:solidFill>
              </a:rPr>
              <a:t>Hurricane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>
                <a:solidFill>
                  <a:schemeClr val="bg1"/>
                </a:solidFill>
              </a:rPr>
              <a:t>Ike    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64348" y="4523549"/>
            <a:ext cx="1143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Region</a:t>
            </a:r>
          </a:p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Details</a:t>
            </a:r>
          </a:p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Damages</a:t>
            </a:r>
          </a:p>
          <a:p>
            <a:pPr marL="266700" indent="-265113"/>
            <a:endParaRPr lang="en-US"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54058" y="4523549"/>
            <a:ext cx="1143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Region</a:t>
            </a:r>
          </a:p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Details</a:t>
            </a:r>
          </a:p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Damages</a:t>
            </a:r>
          </a:p>
          <a:p>
            <a:pPr marL="266700" indent="-265113"/>
            <a:endParaRPr lang="en-US"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43768" y="4523549"/>
            <a:ext cx="1143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Region</a:t>
            </a:r>
          </a:p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Details</a:t>
            </a:r>
          </a:p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Damages</a:t>
            </a:r>
          </a:p>
          <a:p>
            <a:pPr marL="266700" indent="-265113"/>
            <a:endParaRPr lang="en-US"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233478" y="4523549"/>
            <a:ext cx="1143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Region</a:t>
            </a:r>
          </a:p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Details</a:t>
            </a:r>
          </a:p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Damages</a:t>
            </a:r>
          </a:p>
          <a:p>
            <a:pPr marL="266700" indent="-265113"/>
            <a:endParaRPr lang="en-US"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723188" y="4523549"/>
            <a:ext cx="11430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Region</a:t>
            </a:r>
          </a:p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Details</a:t>
            </a:r>
          </a:p>
          <a:p>
            <a:pPr marL="266700" indent="-265113"/>
            <a:r>
              <a:rPr lang="de-DE" sz="1600">
                <a:solidFill>
                  <a:schemeClr val="tx2">
                    <a:lumMod val="50000"/>
                  </a:schemeClr>
                </a:solidFill>
              </a:rPr>
              <a:t>Damages</a:t>
            </a:r>
          </a:p>
          <a:p>
            <a:pPr marL="266700" indent="-265113"/>
            <a:endParaRPr lang="en-US"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74638" y="3759461"/>
            <a:ext cx="1143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 b="1" dirty="0" smtClean="0">
                <a:solidFill>
                  <a:schemeClr val="tx2">
                    <a:lumMod val="50000"/>
                  </a:schemeClr>
                </a:solidFill>
              </a:rPr>
              <a:t>USA</a:t>
            </a:r>
          </a:p>
          <a:p>
            <a:pPr marL="266700" indent="-265113"/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764348" y="3759461"/>
            <a:ext cx="1143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 b="1" dirty="0" smtClean="0">
                <a:solidFill>
                  <a:schemeClr val="tx2">
                    <a:lumMod val="50000"/>
                  </a:schemeClr>
                </a:solidFill>
              </a:rPr>
              <a:t>Cuba</a:t>
            </a:r>
          </a:p>
          <a:p>
            <a:pPr marL="266700" indent="-265113"/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254058" y="3759461"/>
            <a:ext cx="1143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1588"/>
            <a:r>
              <a:rPr lang="de-DE" sz="1600" b="1" dirty="0" smtClean="0">
                <a:solidFill>
                  <a:schemeClr val="tx2">
                    <a:lumMod val="50000"/>
                  </a:schemeClr>
                </a:solidFill>
              </a:rPr>
              <a:t>Turks &amp; </a:t>
            </a:r>
            <a:r>
              <a:rPr lang="de-DE" sz="1600" b="1" dirty="0" err="1" smtClean="0">
                <a:solidFill>
                  <a:schemeClr val="tx2">
                    <a:lumMod val="50000"/>
                  </a:schemeClr>
                </a:solidFill>
              </a:rPr>
              <a:t>Caicos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743768" y="3759461"/>
            <a:ext cx="1143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 b="1" dirty="0" smtClean="0">
                <a:solidFill>
                  <a:schemeClr val="tx2">
                    <a:lumMod val="50000"/>
                  </a:schemeClr>
                </a:solidFill>
              </a:rPr>
              <a:t>Dom. Rep</a:t>
            </a:r>
          </a:p>
          <a:p>
            <a:pPr marL="266700" indent="-265113"/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233478" y="3759461"/>
            <a:ext cx="1143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 b="1" dirty="0" smtClean="0">
                <a:solidFill>
                  <a:schemeClr val="tx2">
                    <a:lumMod val="50000"/>
                  </a:schemeClr>
                </a:solidFill>
              </a:rPr>
              <a:t>Haiti</a:t>
            </a:r>
          </a:p>
          <a:p>
            <a:pPr marL="266700" indent="-265113"/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723188" y="3759461"/>
            <a:ext cx="1143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 b="1" dirty="0" smtClean="0">
                <a:solidFill>
                  <a:schemeClr val="tx2">
                    <a:lumMod val="50000"/>
                  </a:schemeClr>
                </a:solidFill>
              </a:rPr>
              <a:t>Bahamas</a:t>
            </a:r>
            <a:endParaRPr lang="de-DE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266700" indent="-265113"/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8" name="Gerade Verbindung mit Pfeil 27"/>
          <p:cNvCxnSpPr>
            <a:stCxn id="21" idx="0"/>
          </p:cNvCxnSpPr>
          <p:nvPr/>
        </p:nvCxnSpPr>
        <p:spPr>
          <a:xfrm rot="5400000" flipH="1" flipV="1">
            <a:off x="1411799" y="1438504"/>
            <a:ext cx="1755297" cy="2886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2" idx="0"/>
          </p:cNvCxnSpPr>
          <p:nvPr/>
        </p:nvCxnSpPr>
        <p:spPr>
          <a:xfrm rot="5400000" flipH="1" flipV="1">
            <a:off x="2350807" y="2026784"/>
            <a:ext cx="1717719" cy="174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23" idx="0"/>
          </p:cNvCxnSpPr>
          <p:nvPr/>
        </p:nvCxnSpPr>
        <p:spPr>
          <a:xfrm rot="5400000" flipH="1" flipV="1">
            <a:off x="3283553" y="2621326"/>
            <a:ext cx="1680140" cy="596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24" idx="0"/>
          </p:cNvCxnSpPr>
          <p:nvPr/>
        </p:nvCxnSpPr>
        <p:spPr>
          <a:xfrm rot="16200000" flipV="1">
            <a:off x="4178720" y="2622913"/>
            <a:ext cx="1705193" cy="567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rot="10800000">
            <a:off x="5098094" y="2016690"/>
            <a:ext cx="1926595" cy="1828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26" idx="0"/>
          </p:cNvCxnSpPr>
          <p:nvPr/>
        </p:nvCxnSpPr>
        <p:spPr>
          <a:xfrm rot="16200000" flipV="1">
            <a:off x="6025424" y="1490196"/>
            <a:ext cx="1742771" cy="2795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00" y="252000"/>
            <a:ext cx="6840000" cy="720000"/>
          </a:xfrm>
        </p:spPr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peril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endParaRPr lang="de-DE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6144" y="3665538"/>
            <a:ext cx="185737" cy="449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66700" indent="-265113"/>
            <a:endParaRPr lang="de-DE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000272" y="1520825"/>
            <a:ext cx="1143454" cy="36933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266700" indent="-265113" algn="ctr"/>
            <a:r>
              <a:rPr lang="de-DE" b="1" dirty="0" err="1" smtClean="0">
                <a:solidFill>
                  <a:schemeClr val="bg1"/>
                </a:solidFill>
              </a:rPr>
              <a:t>Typhoon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03382" y="4523549"/>
            <a:ext cx="1143000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Affected region</a:t>
            </a:r>
          </a:p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Scientific details</a:t>
            </a:r>
          </a:p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Damage</a:t>
            </a:r>
          </a:p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Affected people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93092" y="4523549"/>
            <a:ext cx="1143000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Affected region</a:t>
            </a:r>
          </a:p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Scientific details</a:t>
            </a:r>
          </a:p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Damage</a:t>
            </a:r>
          </a:p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Affected people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482802" y="4523549"/>
            <a:ext cx="1143000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Affected region</a:t>
            </a:r>
          </a:p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Scientific details</a:t>
            </a:r>
          </a:p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Damage</a:t>
            </a:r>
          </a:p>
          <a:p>
            <a:pPr indent="1588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Affected people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503382" y="3759461"/>
            <a:ext cx="1143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 b="1" dirty="0" err="1" smtClean="0">
                <a:solidFill>
                  <a:schemeClr val="tx2">
                    <a:lumMod val="50000"/>
                  </a:schemeClr>
                </a:solidFill>
              </a:rPr>
              <a:t>Flood</a:t>
            </a:r>
            <a:endParaRPr lang="de-DE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6700" indent="-265113"/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993092" y="3759461"/>
            <a:ext cx="1143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1588"/>
            <a:r>
              <a:rPr lang="de-DE" sz="1600" b="1" dirty="0" err="1" smtClean="0">
                <a:solidFill>
                  <a:schemeClr val="tx2">
                    <a:lumMod val="50000"/>
                  </a:schemeClr>
                </a:solidFill>
              </a:rPr>
              <a:t>Landslide</a:t>
            </a:r>
            <a:endParaRPr lang="de-DE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1588"/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482802" y="3759461"/>
            <a:ext cx="1143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5113"/>
            <a:r>
              <a:rPr lang="de-DE" sz="1600" b="1" dirty="0" smtClean="0">
                <a:solidFill>
                  <a:schemeClr val="tx2">
                    <a:lumMod val="50000"/>
                  </a:schemeClr>
                </a:solidFill>
              </a:rPr>
              <a:t>Tornado</a:t>
            </a:r>
          </a:p>
          <a:p>
            <a:pPr marL="266700" indent="-265113"/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9" name="Gerade Verbindung mit Pfeil 28"/>
          <p:cNvCxnSpPr>
            <a:stCxn id="22" idx="0"/>
          </p:cNvCxnSpPr>
          <p:nvPr/>
        </p:nvCxnSpPr>
        <p:spPr>
          <a:xfrm rot="5400000" flipH="1" flipV="1">
            <a:off x="2714061" y="2452668"/>
            <a:ext cx="1667614" cy="94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23" idx="0"/>
          </p:cNvCxnSpPr>
          <p:nvPr/>
        </p:nvCxnSpPr>
        <p:spPr>
          <a:xfrm rot="5400000" flipH="1" flipV="1">
            <a:off x="3753278" y="2940739"/>
            <a:ext cx="1630036" cy="7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24" idx="0"/>
          </p:cNvCxnSpPr>
          <p:nvPr/>
        </p:nvCxnSpPr>
        <p:spPr>
          <a:xfrm rot="16200000" flipV="1">
            <a:off x="4736129" y="2441288"/>
            <a:ext cx="1630036" cy="1006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51520" y="1484784"/>
            <a:ext cx="8369300" cy="7080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 err="1">
                <a:latin typeface="+mn-lt"/>
                <a:ea typeface="+mn-ea"/>
                <a:cs typeface="+mn-cs"/>
              </a:rPr>
              <a:t>What</a:t>
            </a:r>
            <a:r>
              <a:rPr lang="de-DE" sz="4000" b="1" dirty="0">
                <a:latin typeface="+mn-lt"/>
                <a:ea typeface="+mn-ea"/>
                <a:cs typeface="+mn-cs"/>
              </a:rPr>
              <a:t> </a:t>
            </a:r>
            <a:r>
              <a:rPr lang="de-DE" sz="4000" b="1" dirty="0" err="1">
                <a:latin typeface="+mn-lt"/>
                <a:ea typeface="+mn-ea"/>
                <a:cs typeface="+mn-cs"/>
              </a:rPr>
              <a:t>exactly</a:t>
            </a:r>
            <a:r>
              <a:rPr lang="de-DE" sz="4000" b="1" dirty="0">
                <a:latin typeface="+mn-lt"/>
                <a:ea typeface="+mn-ea"/>
                <a:cs typeface="+mn-cs"/>
              </a:rPr>
              <a:t> </a:t>
            </a:r>
            <a:r>
              <a:rPr lang="de-DE" sz="4000" b="1" dirty="0" err="1">
                <a:latin typeface="+mn-lt"/>
                <a:ea typeface="+mn-ea"/>
                <a:cs typeface="+mn-cs"/>
              </a:rPr>
              <a:t>is</a:t>
            </a:r>
            <a:r>
              <a:rPr lang="de-DE" sz="4000" b="1" dirty="0">
                <a:latin typeface="+mn-lt"/>
                <a:ea typeface="+mn-ea"/>
                <a:cs typeface="+mn-cs"/>
              </a:rPr>
              <a:t> </a:t>
            </a:r>
            <a:r>
              <a:rPr lang="de-DE" sz="4000" b="1" dirty="0" err="1">
                <a:latin typeface="+mn-lt"/>
                <a:ea typeface="+mn-ea"/>
                <a:cs typeface="+mn-cs"/>
              </a:rPr>
              <a:t>disaster</a:t>
            </a:r>
            <a:r>
              <a:rPr lang="de-DE" sz="4000" b="1" dirty="0">
                <a:latin typeface="+mn-lt"/>
                <a:ea typeface="+mn-ea"/>
                <a:cs typeface="+mn-cs"/>
              </a:rPr>
              <a:t> </a:t>
            </a:r>
            <a:r>
              <a:rPr lang="de-DE" sz="4000" b="1" dirty="0" err="1">
                <a:latin typeface="+mn-lt"/>
                <a:ea typeface="+mn-ea"/>
                <a:cs typeface="+mn-cs"/>
              </a:rPr>
              <a:t>loss</a:t>
            </a:r>
            <a:r>
              <a:rPr lang="de-DE" sz="4000" b="1" dirty="0">
                <a:latin typeface="+mn-lt"/>
                <a:ea typeface="+mn-ea"/>
                <a:cs typeface="+mn-cs"/>
              </a:rPr>
              <a:t> </a:t>
            </a:r>
            <a:r>
              <a:rPr lang="de-DE" sz="4000" b="1" dirty="0" err="1">
                <a:latin typeface="+mn-lt"/>
                <a:ea typeface="+mn-ea"/>
                <a:cs typeface="+mn-cs"/>
              </a:rPr>
              <a:t>data</a:t>
            </a:r>
            <a:endParaRPr lang="de-DE" sz="40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7891" name="Picture 2" descr="http://www.contex-ag.ch/images/Sack%20Fragezeichen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348880"/>
            <a:ext cx="3672408" cy="409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27462" y="1424295"/>
          <a:ext cx="8548048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500048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Munich 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Head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NatCatSERVICE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Chief</a:t>
                      </a:r>
                      <a:r>
                        <a:rPr lang="de-DE" dirty="0" smtClean="0"/>
                        <a:t> Editor „Topics </a:t>
                      </a:r>
                      <a:r>
                        <a:rPr lang="de-DE" dirty="0" err="1" smtClean="0"/>
                        <a:t>Geo</a:t>
                      </a:r>
                      <a:r>
                        <a:rPr lang="de-DE" dirty="0" smtClean="0"/>
                        <a:t>“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ICSU-IRDR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Chair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Project „DATA</a:t>
                      </a:r>
                      <a:r>
                        <a:rPr lang="de-DE" baseline="0" dirty="0" smtClean="0"/>
                        <a:t> – Disaster Loss Data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Impact </a:t>
                      </a:r>
                      <a:r>
                        <a:rPr lang="de-DE" baseline="0" dirty="0" err="1" smtClean="0"/>
                        <a:t>Assessment</a:t>
                      </a:r>
                      <a:r>
                        <a:rPr lang="de-DE" baseline="0" dirty="0" smtClean="0"/>
                        <a:t>“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ICSU-</a:t>
                      </a:r>
                      <a:r>
                        <a:rPr lang="de-DE" dirty="0" err="1" smtClean="0"/>
                        <a:t>CoData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Co-</a:t>
                      </a:r>
                      <a:r>
                        <a:rPr lang="de-DE" dirty="0" err="1" smtClean="0"/>
                        <a:t>Chair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Task Group „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Linked Open Data for Global Disaster Risk Research”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WMO World </a:t>
                      </a:r>
                      <a:r>
                        <a:rPr lang="de-DE" dirty="0" err="1" smtClean="0"/>
                        <a:t>Weather</a:t>
                      </a:r>
                      <a:r>
                        <a:rPr lang="de-DE" dirty="0" smtClean="0"/>
                        <a:t> Research Programme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 of SERA (Working Group on Societal and Economic Research and Applications)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7394" name="Picture 2" descr="Vollbild anzeige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48" y="426445"/>
            <a:ext cx="685800" cy="762000"/>
          </a:xfrm>
          <a:prstGeom prst="rect">
            <a:avLst/>
          </a:prstGeom>
          <a:noFill/>
        </p:spPr>
      </p:pic>
      <p:pic>
        <p:nvPicPr>
          <p:cNvPr id="187396" name="Picture 4" descr="Vollbild anzeige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2931" y="448030"/>
            <a:ext cx="742950" cy="752476"/>
          </a:xfrm>
          <a:prstGeom prst="rect">
            <a:avLst/>
          </a:prstGeom>
          <a:noFill/>
        </p:spPr>
      </p:pic>
      <p:pic>
        <p:nvPicPr>
          <p:cNvPr id="187398" name="Picture 6" descr="Vollbild anzeigen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4996" y="412797"/>
            <a:ext cx="1019175" cy="762000"/>
          </a:xfrm>
          <a:prstGeom prst="rect">
            <a:avLst/>
          </a:prstGeom>
          <a:noFill/>
        </p:spPr>
      </p:pic>
      <p:pic>
        <p:nvPicPr>
          <p:cNvPr id="187400" name="Picture 8" descr="Vollbild anzeigen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98274" y="399150"/>
            <a:ext cx="1085850" cy="762000"/>
          </a:xfrm>
          <a:prstGeom prst="rect">
            <a:avLst/>
          </a:prstGeom>
          <a:noFill/>
        </p:spPr>
      </p:pic>
      <p:pic>
        <p:nvPicPr>
          <p:cNvPr id="187402" name="Picture 10" descr="Vollbild anzeigen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3420" y="412797"/>
            <a:ext cx="771525" cy="762000"/>
          </a:xfrm>
          <a:prstGeom prst="rect">
            <a:avLst/>
          </a:prstGeom>
          <a:noFill/>
        </p:spPr>
      </p:pic>
      <p:pic>
        <p:nvPicPr>
          <p:cNvPr id="187404" name="Picture 12" descr="Vollbild anzeigen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26823" y="467389"/>
            <a:ext cx="7334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627730" y="2564880"/>
            <a:ext cx="3960550" cy="184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gende mit Pfeil nach unten 6"/>
          <p:cNvSpPr/>
          <p:nvPr/>
        </p:nvSpPr>
        <p:spPr>
          <a:xfrm>
            <a:off x="1078346" y="116540"/>
            <a:ext cx="3348466" cy="25923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gende mit Pfeil nach rechts 7"/>
          <p:cNvSpPr/>
          <p:nvPr/>
        </p:nvSpPr>
        <p:spPr>
          <a:xfrm>
            <a:off x="35370" y="2198430"/>
            <a:ext cx="3096431" cy="280839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gende mit Pfeil nach links 8"/>
          <p:cNvSpPr/>
          <p:nvPr/>
        </p:nvSpPr>
        <p:spPr>
          <a:xfrm>
            <a:off x="6047570" y="2270440"/>
            <a:ext cx="2989050" cy="375092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gende mit Pfeil nach oben 9"/>
          <p:cNvSpPr/>
          <p:nvPr/>
        </p:nvSpPr>
        <p:spPr>
          <a:xfrm>
            <a:off x="4139940" y="4215296"/>
            <a:ext cx="2668871" cy="252035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gende mit Pfeil nach oben 10"/>
          <p:cNvSpPr/>
          <p:nvPr/>
        </p:nvSpPr>
        <p:spPr>
          <a:xfrm>
            <a:off x="1403560" y="4215296"/>
            <a:ext cx="2592360" cy="252035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570" y="5229250"/>
            <a:ext cx="244834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http://www.thaifocus.com/images/raincnx.gif"/>
          <p:cNvPicPr>
            <a:picLocks noChangeAspect="1" noChangeArrowheads="1"/>
          </p:cNvPicPr>
          <p:nvPr/>
        </p:nvPicPr>
        <p:blipFill>
          <a:blip r:embed="rId3" cstate="print"/>
          <a:srcRect l="7248" t="5239" r="10006" b="6114"/>
          <a:stretch>
            <a:fillRect/>
          </a:stretch>
        </p:blipFill>
        <p:spPr bwMode="auto">
          <a:xfrm>
            <a:off x="7164360" y="4413285"/>
            <a:ext cx="1800250" cy="1569163"/>
          </a:xfrm>
          <a:prstGeom prst="rect">
            <a:avLst/>
          </a:prstGeom>
          <a:noFill/>
        </p:spPr>
      </p:pic>
      <p:grpSp>
        <p:nvGrpSpPr>
          <p:cNvPr id="2" name="Gruppieren 21"/>
          <p:cNvGrpSpPr/>
          <p:nvPr/>
        </p:nvGrpSpPr>
        <p:grpSpPr>
          <a:xfrm>
            <a:off x="4211950" y="5157240"/>
            <a:ext cx="2520350" cy="1501068"/>
            <a:chOff x="4211950" y="5157240"/>
            <a:chExt cx="2520350" cy="1501068"/>
          </a:xfrm>
        </p:grpSpPr>
        <p:pic>
          <p:nvPicPr>
            <p:cNvPr id="31751" name="Picture 7" descr="http://www.emdat.be/sites/default/files/Trends/natural/world_1900_2010/2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50" y="5157240"/>
              <a:ext cx="2520350" cy="1501068"/>
            </a:xfrm>
            <a:prstGeom prst="rect">
              <a:avLst/>
            </a:prstGeom>
            <a:noFill/>
          </p:spPr>
        </p:pic>
        <p:sp>
          <p:nvSpPr>
            <p:cNvPr id="18" name="Textfeld 17"/>
            <p:cNvSpPr txBox="1"/>
            <p:nvPr/>
          </p:nvSpPr>
          <p:spPr>
            <a:xfrm>
              <a:off x="5148080" y="5229250"/>
              <a:ext cx="10801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EM-DAT</a:t>
              </a:r>
              <a:endParaRPr lang="en-US" sz="1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3131840" y="2852936"/>
            <a:ext cx="2915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chemeClr val="bg1">
                    <a:lumMod val="95000"/>
                  </a:schemeClr>
                </a:solidFill>
              </a:rPr>
              <a:t>Disaster</a:t>
            </a:r>
            <a:r>
              <a:rPr lang="de-DE" sz="3600" b="1" dirty="0" smtClean="0">
                <a:solidFill>
                  <a:schemeClr val="bg1">
                    <a:lumMod val="95000"/>
                  </a:schemeClr>
                </a:solidFill>
              </a:rPr>
              <a:t> Loss Data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" name="Picture 3" descr="C:\Users\n314754\Desktop\1980-2010_NatCat_Worldwide_CMN_AsAt20110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5040" y="188596"/>
            <a:ext cx="3168439" cy="1584220"/>
          </a:xfrm>
          <a:prstGeom prst="rect">
            <a:avLst/>
          </a:prstGeom>
          <a:noFill/>
        </p:spPr>
      </p:pic>
      <p:sp>
        <p:nvSpPr>
          <p:cNvPr id="21" name="Legende mit Pfeil nach unten 20"/>
          <p:cNvSpPr/>
          <p:nvPr/>
        </p:nvSpPr>
        <p:spPr>
          <a:xfrm>
            <a:off x="4538592" y="188640"/>
            <a:ext cx="2817548" cy="23042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754" name="Picture 10" descr="V:\_GEO-CCC1\NatCatSERVICE\03_NCS User\Studenten\Schenker Markus\Thailand_Floods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60" y="2342450"/>
            <a:ext cx="1800250" cy="193475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4248" y="91888"/>
            <a:ext cx="2663654" cy="175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uppieren 21"/>
          <p:cNvGrpSpPr/>
          <p:nvPr/>
        </p:nvGrpSpPr>
        <p:grpSpPr>
          <a:xfrm>
            <a:off x="-1" y="1430670"/>
            <a:ext cx="2002046" cy="3504140"/>
            <a:chOff x="-1" y="1430670"/>
            <a:chExt cx="2002046" cy="3504140"/>
          </a:xfrm>
        </p:grpSpPr>
        <p:pic>
          <p:nvPicPr>
            <p:cNvPr id="31748" name="Picture 4" descr="http://earthquake.usgs.gov/earthquakes/shakemap/global/shake/b0006bqc/download/intensity.jpg"/>
            <p:cNvPicPr>
              <a:picLocks noChangeAspect="1" noChangeArrowheads="1"/>
            </p:cNvPicPr>
            <p:nvPr/>
          </p:nvPicPr>
          <p:blipFill>
            <a:blip r:embed="rId8" cstate="print"/>
            <a:srcRect l="5405" t="4082" r="8108" b="4082"/>
            <a:stretch>
              <a:fillRect/>
            </a:stretch>
          </p:blipFill>
          <p:spPr bwMode="auto">
            <a:xfrm>
              <a:off x="107381" y="2270440"/>
              <a:ext cx="1894664" cy="2664370"/>
            </a:xfrm>
            <a:prstGeom prst="rect">
              <a:avLst/>
            </a:prstGeom>
            <a:noFill/>
          </p:spPr>
        </p:pic>
        <p:pic>
          <p:nvPicPr>
            <p:cNvPr id="109569" name="Picture 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" y="1430670"/>
              <a:ext cx="1994755" cy="1667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0" name="Group 42"/>
          <p:cNvGraphicFramePr>
            <a:graphicFrameLocks noGrp="1"/>
          </p:cNvGraphicFramePr>
          <p:nvPr/>
        </p:nvGraphicFramePr>
        <p:xfrm>
          <a:off x="395536" y="2188309"/>
          <a:ext cx="6096000" cy="701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 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providers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51" name="Group 43"/>
          <p:cNvGraphicFramePr>
            <a:graphicFrameLocks noGrp="1"/>
          </p:cNvGraphicFramePr>
          <p:nvPr/>
        </p:nvGraphicFramePr>
        <p:xfrm>
          <a:off x="395536" y="3034446"/>
          <a:ext cx="6096000" cy="6705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 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collectors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52" name="Group 44"/>
          <p:cNvGraphicFramePr>
            <a:graphicFrameLocks noGrp="1"/>
          </p:cNvGraphicFramePr>
          <p:nvPr/>
        </p:nvGraphicFramePr>
        <p:xfrm>
          <a:off x="395536" y="3905984"/>
          <a:ext cx="6096000" cy="701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 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platforms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53" name="Group 45"/>
          <p:cNvGraphicFramePr>
            <a:graphicFrameLocks noGrp="1"/>
          </p:cNvGraphicFramePr>
          <p:nvPr/>
        </p:nvGraphicFramePr>
        <p:xfrm>
          <a:off x="395536" y="4744184"/>
          <a:ext cx="6096000" cy="701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 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users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7448" name="Oval 40"/>
          <p:cNvSpPr>
            <a:spLocks noChangeArrowheads="1"/>
          </p:cNvSpPr>
          <p:nvPr/>
        </p:nvSpPr>
        <p:spPr bwMode="auto">
          <a:xfrm>
            <a:off x="3337173" y="2323246"/>
            <a:ext cx="2959100" cy="2997200"/>
          </a:xfrm>
          <a:prstGeom prst="ellipse">
            <a:avLst/>
          </a:prstGeom>
          <a:solidFill>
            <a:srgbClr val="93D2D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800" b="1"/>
              <a:t>overlaps</a:t>
            </a:r>
          </a:p>
        </p:txBody>
      </p:sp>
      <p:sp>
        <p:nvSpPr>
          <p:cNvPr id="8" name="Titel 1"/>
          <p:cNvSpPr>
            <a:spLocks/>
          </p:cNvSpPr>
          <p:nvPr/>
        </p:nvSpPr>
        <p:spPr bwMode="auto">
          <a:xfrm>
            <a:off x="259200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stakeholders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8" name="Group 46"/>
          <p:cNvGraphicFramePr>
            <a:graphicFrameLocks noGrp="1"/>
          </p:cNvGraphicFramePr>
          <p:nvPr/>
        </p:nvGraphicFramePr>
        <p:xfrm>
          <a:off x="251520" y="1268760"/>
          <a:ext cx="8423999" cy="4918710"/>
        </p:xfrm>
        <a:graphic>
          <a:graphicData uri="http://schemas.openxmlformats.org/drawingml/2006/table">
            <a:tbl>
              <a:tblPr/>
              <a:tblGrid>
                <a:gridCol w="2457594"/>
                <a:gridCol w="2728723"/>
                <a:gridCol w="323768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Providers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General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Description of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Media, satellite images, 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Precipitation,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institutes (Weather services, USGS)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Human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People affected, injured, death, missing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Aid organisations, like Relief Web, IFRC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Monetary loss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Economic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Financial impact of disaster  (direct loss, indirect loss, secondary loss)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Different organisations (governments, World Bank,ECLAC, professional loss provider,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Insured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Regional, national, local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Reinsurance, insurance associations, local insurance, professional loss provider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 national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NFIP (flood), USDA (agro)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Automatic generated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information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 affected, people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Joint Research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Centre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/GDACS, USGS-Pager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providers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2420888"/>
            <a:ext cx="8424936" cy="37444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8" name="Group 46"/>
          <p:cNvGraphicFramePr>
            <a:graphicFrameLocks noGrp="1"/>
          </p:cNvGraphicFramePr>
          <p:nvPr/>
        </p:nvGraphicFramePr>
        <p:xfrm>
          <a:off x="251520" y="1268760"/>
          <a:ext cx="8423999" cy="4918710"/>
        </p:xfrm>
        <a:graphic>
          <a:graphicData uri="http://schemas.openxmlformats.org/drawingml/2006/table">
            <a:tbl>
              <a:tblPr/>
              <a:tblGrid>
                <a:gridCol w="2457594"/>
                <a:gridCol w="2728723"/>
                <a:gridCol w="323768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Providers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General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Description of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Media, satellite images, 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Precipitation,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institutes (Weather services, USGS)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Human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People affected, injured, death, missing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Aid organisations, like Relief Web, IFRC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Monetary loss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Economic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Financial impact of disaster  (direct loss, indirect loss, secondary loss)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Different organisations (governments, World Bank,ECLAC, professional loss provider,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Insured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Regional, national, local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Reinsurance, insurance associations, local insurance, professional loss provider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 national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NFIP (flood), USDA (agro)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Automatic generated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information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 affected, people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Joint Research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Centre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/GDACS, USGS-Pager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providers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2996952"/>
            <a:ext cx="8424936" cy="3168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8" name="Group 46"/>
          <p:cNvGraphicFramePr>
            <a:graphicFrameLocks noGrp="1"/>
          </p:cNvGraphicFramePr>
          <p:nvPr/>
        </p:nvGraphicFramePr>
        <p:xfrm>
          <a:off x="251520" y="1268760"/>
          <a:ext cx="8423999" cy="4918710"/>
        </p:xfrm>
        <a:graphic>
          <a:graphicData uri="http://schemas.openxmlformats.org/drawingml/2006/table">
            <a:tbl>
              <a:tblPr/>
              <a:tblGrid>
                <a:gridCol w="2457594"/>
                <a:gridCol w="2728723"/>
                <a:gridCol w="323768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Providers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General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Description of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Media, satellite images, 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Precipitation,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institutes (Weather services, USGS)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Human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People affected, injured, death, missing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Aid organisations, like Relief Web, IFRC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Monetary loss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Economic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Financial impact of disaster  (direct loss, indirect loss, secondary loss)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Different organisations (governments, World Bank,ECLAC, professional loss provider,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Insured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Regional, national, local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Reinsurance, insurance associations, local insurance, professional loss provider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 national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NFIP (flood), USDA (agro)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Automatic generated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information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 affected, people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Joint Research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Centre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/GDACS, USGS-Pager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providers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3429000"/>
            <a:ext cx="8424936" cy="27363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8" name="Group 46"/>
          <p:cNvGraphicFramePr>
            <a:graphicFrameLocks noGrp="1"/>
          </p:cNvGraphicFramePr>
          <p:nvPr/>
        </p:nvGraphicFramePr>
        <p:xfrm>
          <a:off x="251520" y="1268760"/>
          <a:ext cx="8423999" cy="4918710"/>
        </p:xfrm>
        <a:graphic>
          <a:graphicData uri="http://schemas.openxmlformats.org/drawingml/2006/table">
            <a:tbl>
              <a:tblPr/>
              <a:tblGrid>
                <a:gridCol w="2457594"/>
                <a:gridCol w="2728723"/>
                <a:gridCol w="323768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Providers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General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Description of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Media, satellite images, 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Precipitation,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institutes (Weather services, USGS)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Human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People affected, injured, death, missing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Aid organisations, like Relief Web, IFRC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Monetary loss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Economic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Financial impact of disaster  (direct loss, indirect loss, secondary loss)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Different organisations (governments, World Bank,ECLAC, professional loss provider,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Insured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Regional, national, local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Reinsurance, insurance associations, local insurance, professional loss provider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 national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NFIP (flood), USDA (agro)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Automatic generated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information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 affected, people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Joint Research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Centre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/GDACS, USGS-Pager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providers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3861048"/>
            <a:ext cx="8424936" cy="2304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8" name="Group 46"/>
          <p:cNvGraphicFramePr>
            <a:graphicFrameLocks noGrp="1"/>
          </p:cNvGraphicFramePr>
          <p:nvPr/>
        </p:nvGraphicFramePr>
        <p:xfrm>
          <a:off x="251520" y="1268760"/>
          <a:ext cx="8423999" cy="4918710"/>
        </p:xfrm>
        <a:graphic>
          <a:graphicData uri="http://schemas.openxmlformats.org/drawingml/2006/table">
            <a:tbl>
              <a:tblPr/>
              <a:tblGrid>
                <a:gridCol w="2457594"/>
                <a:gridCol w="2728723"/>
                <a:gridCol w="323768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Providers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General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Description of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Media, satellite images, 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Precipitation,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institutes (Weather services, USGS)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Human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People affected, injured, death, missing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Aid organisations, like Relief Web, IFRC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Monetary loss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Economic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Financial impact of disaster  (direct loss, indirect loss, secondary loss)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Different organisations (governments, World Bank,ECLAC, professional loss provider,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Insured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Regional, national, local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Reinsurance, insurance associations, local insurance, professional loss provider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 national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NFIP (flood), USDA (agro)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Automatic generated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information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 affected, people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Joint Research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Centre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/GDACS, USGS-Pager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providers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4581128"/>
            <a:ext cx="8424936" cy="15841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8" name="Group 46"/>
          <p:cNvGraphicFramePr>
            <a:graphicFrameLocks noGrp="1"/>
          </p:cNvGraphicFramePr>
          <p:nvPr/>
        </p:nvGraphicFramePr>
        <p:xfrm>
          <a:off x="251520" y="1268760"/>
          <a:ext cx="8423999" cy="4918710"/>
        </p:xfrm>
        <a:graphic>
          <a:graphicData uri="http://schemas.openxmlformats.org/drawingml/2006/table">
            <a:tbl>
              <a:tblPr/>
              <a:tblGrid>
                <a:gridCol w="2457594"/>
                <a:gridCol w="2728723"/>
                <a:gridCol w="323768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Providers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General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Description of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Media, satellite images, 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Precipitation,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institutes (Weather services, USGS)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Human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People affected, injured, death, missing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Aid organisations, like Relief Web, IFRC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Monetary loss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Economic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Financial impact of disaster  (direct loss, indirect loss, secondary loss)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Different organisations (governments, World Bank,ECLAC, professional loss provider,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Insured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Regional, national,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local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loss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Reinsurance, insurance associations, local insurance, professional loss provider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 national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NFIP (flood), USDA (agro)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Automatic generated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information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 affected, people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Joint Research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Centre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/GDACS, USGS-Pager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providers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5661248"/>
            <a:ext cx="8424936" cy="5040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8" name="Group 46"/>
          <p:cNvGraphicFramePr>
            <a:graphicFrameLocks noGrp="1"/>
          </p:cNvGraphicFramePr>
          <p:nvPr/>
        </p:nvGraphicFramePr>
        <p:xfrm>
          <a:off x="251520" y="1268760"/>
          <a:ext cx="8423999" cy="4918710"/>
        </p:xfrm>
        <a:graphic>
          <a:graphicData uri="http://schemas.openxmlformats.org/drawingml/2006/table">
            <a:tbl>
              <a:tblPr/>
              <a:tblGrid>
                <a:gridCol w="2457594"/>
                <a:gridCol w="2728723"/>
                <a:gridCol w="323768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Providers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General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Description of event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Media, satellite images, case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Precipitation,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Scientific institutes (Weather services, USGS)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Human impact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People affected, injured, death, missing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Aid organisations, like Relief Web, IFRC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Monetary loss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Economic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Financial impact of disaster  (direct loss, indirect loss, secondary loss)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Different organisations (governments, World Bank,ECLAC, professional loss provider,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-   Insured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Regional, national, local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Reinsurance, insurance associations, local insurance, professional loss provider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 national loss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NFIP (flood), USDA (agro)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Automatic generated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information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 affected, people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Joint Research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Centre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/GDACS, USGS-Pager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providers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2" name="Group 36"/>
          <p:cNvGraphicFramePr>
            <a:graphicFrameLocks noGrp="1"/>
          </p:cNvGraphicFramePr>
          <p:nvPr/>
        </p:nvGraphicFramePr>
        <p:xfrm>
          <a:off x="232411" y="1340768"/>
          <a:ext cx="8826500" cy="4084320"/>
        </p:xfrm>
        <a:graphic>
          <a:graphicData uri="http://schemas.openxmlformats.org/drawingml/2006/table">
            <a:tbl>
              <a:tblPr/>
              <a:tblGrid>
                <a:gridCol w="2765425"/>
                <a:gridCol w="3590925"/>
                <a:gridCol w="2470150"/>
              </a:tblGrid>
              <a:tr h="552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Examples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Collectors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Global multi peril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EmDat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, Munich Re, Swiss 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multi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peril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La 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EEA European Environmental Agency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National multi peril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UNDP (country databases after TS 2004), Sheldus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Event 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Dartmouth Flood Observatory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CEDIM Center for Disaster Management and Risk Reduction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Flood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Earthquakes, Landslides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Ascend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USDA  (US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Dept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Agriculture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Aviation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Agriculture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collectors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2492896"/>
            <a:ext cx="8784976" cy="2880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27462" y="1424295"/>
          <a:ext cx="8548048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500048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Munich 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Head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NatCatSERVICE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Chief</a:t>
                      </a:r>
                      <a:r>
                        <a:rPr lang="de-DE" dirty="0" smtClean="0"/>
                        <a:t> Editor „Topics </a:t>
                      </a:r>
                      <a:r>
                        <a:rPr lang="de-DE" dirty="0" err="1" smtClean="0"/>
                        <a:t>Geo</a:t>
                      </a:r>
                      <a:r>
                        <a:rPr lang="de-DE" dirty="0" smtClean="0"/>
                        <a:t>“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ICSU-IRDR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Chair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Project „DATA</a:t>
                      </a:r>
                      <a:r>
                        <a:rPr lang="de-DE" baseline="0" dirty="0" smtClean="0"/>
                        <a:t> – Disaster Loss Data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Impact </a:t>
                      </a:r>
                      <a:r>
                        <a:rPr lang="de-DE" baseline="0" dirty="0" err="1" smtClean="0"/>
                        <a:t>Assessment</a:t>
                      </a:r>
                      <a:r>
                        <a:rPr lang="de-DE" baseline="0" dirty="0" smtClean="0"/>
                        <a:t>“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ICSU-</a:t>
                      </a:r>
                      <a:r>
                        <a:rPr lang="de-DE" dirty="0" err="1" smtClean="0"/>
                        <a:t>CoData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Co-</a:t>
                      </a:r>
                      <a:r>
                        <a:rPr lang="de-DE" dirty="0" err="1" smtClean="0"/>
                        <a:t>Chair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Task Group „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Linked Open Data for Global Disaster Risk Research”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WMO World </a:t>
                      </a:r>
                      <a:r>
                        <a:rPr lang="de-DE" dirty="0" err="1" smtClean="0"/>
                        <a:t>Weather</a:t>
                      </a:r>
                      <a:r>
                        <a:rPr lang="de-DE" dirty="0" smtClean="0"/>
                        <a:t> Research Programme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 of SERA (Working Group on Societal and Economic Research and Applications)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uppieren 18"/>
          <p:cNvGrpSpPr/>
          <p:nvPr/>
        </p:nvGrpSpPr>
        <p:grpSpPr>
          <a:xfrm>
            <a:off x="220211" y="1438913"/>
            <a:ext cx="8558879" cy="4593397"/>
            <a:chOff x="220211" y="1438913"/>
            <a:chExt cx="8558879" cy="4593397"/>
          </a:xfrm>
        </p:grpSpPr>
        <p:pic>
          <p:nvPicPr>
            <p:cNvPr id="187407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211" y="1438913"/>
              <a:ext cx="8558879" cy="456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feld 17"/>
            <p:cNvSpPr txBox="1"/>
            <p:nvPr/>
          </p:nvSpPr>
          <p:spPr>
            <a:xfrm>
              <a:off x="2210937" y="5117910"/>
              <a:ext cx="3575714" cy="914400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de-DE" sz="2800" dirty="0" smtClean="0">
                  <a:latin typeface="+mj-lt"/>
                  <a:ea typeface="+mj-ea"/>
                  <a:cs typeface="+mj-cs"/>
                </a:rPr>
                <a:t>Expert on global </a:t>
              </a:r>
              <a:r>
                <a:rPr lang="de-DE" sz="2800" dirty="0" err="1" smtClean="0">
                  <a:latin typeface="+mj-lt"/>
                  <a:ea typeface="+mj-ea"/>
                  <a:cs typeface="+mj-cs"/>
                </a:rPr>
                <a:t>loss</a:t>
              </a:r>
              <a:r>
                <a:rPr lang="de-DE" sz="2800" dirty="0" smtClean="0">
                  <a:latin typeface="+mj-lt"/>
                  <a:ea typeface="+mj-ea"/>
                  <a:cs typeface="+mj-cs"/>
                </a:rPr>
                <a:t> </a:t>
              </a:r>
              <a:r>
                <a:rPr lang="de-DE" sz="2800" dirty="0" err="1" smtClean="0">
                  <a:latin typeface="+mj-lt"/>
                  <a:ea typeface="+mj-ea"/>
                  <a:cs typeface="+mj-cs"/>
                </a:rPr>
                <a:t>data</a:t>
              </a:r>
              <a:endParaRPr lang="de-DE" sz="2800" dirty="0" smtClean="0"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2" name="Group 36"/>
          <p:cNvGraphicFramePr>
            <a:graphicFrameLocks noGrp="1"/>
          </p:cNvGraphicFramePr>
          <p:nvPr/>
        </p:nvGraphicFramePr>
        <p:xfrm>
          <a:off x="232411" y="1340768"/>
          <a:ext cx="8826500" cy="4084320"/>
        </p:xfrm>
        <a:graphic>
          <a:graphicData uri="http://schemas.openxmlformats.org/drawingml/2006/table">
            <a:tbl>
              <a:tblPr/>
              <a:tblGrid>
                <a:gridCol w="2765425"/>
                <a:gridCol w="3590925"/>
                <a:gridCol w="2470150"/>
              </a:tblGrid>
              <a:tr h="552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Examples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Collectors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Global multi peril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EmDat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, Munich Re, Swiss 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multi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peril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La 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EEA European Environmental Agency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National multi peril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UNDP (country databases after TS 2004), Sheldus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Event 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Dartmouth Flood Observatory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CEDIM Center for Disaster Management and Risk Reduction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Flood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Earthquakes, Landslides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Ascend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USDA  (US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Dept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Agriculture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Aviation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Agriculture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collectors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2996952"/>
            <a:ext cx="8784976" cy="2376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2" name="Group 36"/>
          <p:cNvGraphicFramePr>
            <a:graphicFrameLocks noGrp="1"/>
          </p:cNvGraphicFramePr>
          <p:nvPr/>
        </p:nvGraphicFramePr>
        <p:xfrm>
          <a:off x="232411" y="1340768"/>
          <a:ext cx="8826500" cy="4084320"/>
        </p:xfrm>
        <a:graphic>
          <a:graphicData uri="http://schemas.openxmlformats.org/drawingml/2006/table">
            <a:tbl>
              <a:tblPr/>
              <a:tblGrid>
                <a:gridCol w="2765425"/>
                <a:gridCol w="3590925"/>
                <a:gridCol w="2470150"/>
              </a:tblGrid>
              <a:tr h="552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Examples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Collectors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Global multi peril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EmDat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, Munich Re, Swiss 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multi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peril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La 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EEA European Environmental Agency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National multi peril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Sheldus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UNDP (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country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databases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after TS 2004)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Event 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Dartmouth Flood Observatory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CEDIM Center for Disaster Management and Risk Reduction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Flood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Earthquakes, Landslides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Ascend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USDA  (US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Dept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Agriculture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Aviation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Agriculture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collectors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3501008"/>
            <a:ext cx="8784976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2" name="Group 36"/>
          <p:cNvGraphicFramePr>
            <a:graphicFrameLocks noGrp="1"/>
          </p:cNvGraphicFramePr>
          <p:nvPr/>
        </p:nvGraphicFramePr>
        <p:xfrm>
          <a:off x="232411" y="1340768"/>
          <a:ext cx="8826500" cy="4084320"/>
        </p:xfrm>
        <a:graphic>
          <a:graphicData uri="http://schemas.openxmlformats.org/drawingml/2006/table">
            <a:tbl>
              <a:tblPr/>
              <a:tblGrid>
                <a:gridCol w="2765425"/>
                <a:gridCol w="3590925"/>
                <a:gridCol w="2470150"/>
              </a:tblGrid>
              <a:tr h="552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Examples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Collectors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Global multi peril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EmDat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, Munich Re, Swiss 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multi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peril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La 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EEA European Environmental Agency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National multi peril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UNDP (country databases after TS 2004), Sheldus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Event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based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Dartmouth Flood Observatory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CEDIM Center for Disaster Management and Risk Reduction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Flood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Earthquakes, Landslides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Ascend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USDA  (US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Dept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Agriculture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Aviation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Agriculture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collectors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4437112"/>
            <a:ext cx="8784976" cy="936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</a:t>
            </a:r>
            <a:r>
              <a:rPr lang="en-US" sz="800" dirty="0" err="1" smtClean="0">
                <a:solidFill>
                  <a:schemeClr val="tx2"/>
                </a:solidFill>
              </a:rPr>
              <a:t>Münchener</a:t>
            </a:r>
            <a:r>
              <a:rPr lang="en-US" sz="800" dirty="0" smtClean="0">
                <a:solidFill>
                  <a:schemeClr val="tx2"/>
                </a:solidFill>
              </a:rPr>
              <a:t>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NatCatSERVICE – As at January 2013  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2" name="Group 36"/>
          <p:cNvGraphicFramePr>
            <a:graphicFrameLocks noGrp="1"/>
          </p:cNvGraphicFramePr>
          <p:nvPr/>
        </p:nvGraphicFramePr>
        <p:xfrm>
          <a:off x="232411" y="1340768"/>
          <a:ext cx="8826500" cy="4084320"/>
        </p:xfrm>
        <a:graphic>
          <a:graphicData uri="http://schemas.openxmlformats.org/drawingml/2006/table">
            <a:tbl>
              <a:tblPr/>
              <a:tblGrid>
                <a:gridCol w="2765425"/>
                <a:gridCol w="3590925"/>
                <a:gridCol w="2470150"/>
              </a:tblGrid>
              <a:tr h="552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Kind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Examples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Data </a:t>
                      </a:r>
                      <a:r>
                        <a:rPr kumimoji="0" lang="de-D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Collectors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Global multi peril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EmDat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, Munich Re, Swiss 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Regional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multi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peril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La Red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EEA European Environmental Agency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In 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National multi peril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Sheldus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UNDP (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country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databases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after TS 2004)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Event based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Dartmouth Flood Observatory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CEDIM Center for Disaster Management and Risk Reduction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Flood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Earthquakes, Landslides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Sector 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Ascend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USDA  (US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Dept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of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Agriculture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Aviation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Agriculture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BDE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collectors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249356" y="1284975"/>
          <a:ext cx="8304068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775"/>
                <a:gridCol w="2386322"/>
                <a:gridCol w="352697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Sector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Examples</a:t>
                      </a:r>
                      <a:endParaRPr lang="de-D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Science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Research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projects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Trend </a:t>
                      </a:r>
                      <a:r>
                        <a:rPr lang="de-DE" sz="1400" dirty="0" err="1" smtClean="0"/>
                        <a:t>analyses</a:t>
                      </a:r>
                      <a:r>
                        <a:rPr lang="de-DE" sz="1400" dirty="0" smtClean="0"/>
                        <a:t>, IPCC,</a:t>
                      </a:r>
                      <a:r>
                        <a:rPr lang="de-DE" sz="1400" baseline="0" dirty="0" smtClean="0"/>
                        <a:t> Global </a:t>
                      </a:r>
                      <a:r>
                        <a:rPr lang="de-DE" sz="1400" baseline="0" dirty="0" err="1" smtClean="0"/>
                        <a:t>Assessment</a:t>
                      </a:r>
                      <a:r>
                        <a:rPr lang="de-DE" sz="1400" baseline="0" dirty="0" smtClean="0"/>
                        <a:t> Report, GEM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Decision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makers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Governments</a:t>
                      </a:r>
                      <a:r>
                        <a:rPr lang="de-DE" sz="1400" dirty="0" smtClean="0"/>
                        <a:t>, NGOs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Loss </a:t>
                      </a:r>
                      <a:r>
                        <a:rPr lang="de-DE" sz="1400" dirty="0" err="1" smtClean="0"/>
                        <a:t>reduction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purposes</a:t>
                      </a:r>
                      <a:r>
                        <a:rPr lang="de-DE" sz="1400" dirty="0" smtClean="0"/>
                        <a:t>, </a:t>
                      </a:r>
                      <a:r>
                        <a:rPr lang="de-DE" sz="1400" dirty="0" err="1" smtClean="0"/>
                        <a:t>risk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reduction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measurements</a:t>
                      </a:r>
                      <a:endParaRPr lang="de-DE" sz="1400" dirty="0" smtClean="0"/>
                    </a:p>
                    <a:p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Finance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industry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Insurance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Risk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calculation</a:t>
                      </a:r>
                      <a:r>
                        <a:rPr lang="de-DE" sz="1400" baseline="0" dirty="0" smtClean="0"/>
                        <a:t>, </a:t>
                      </a:r>
                      <a:r>
                        <a:rPr lang="de-DE" sz="1400" baseline="0" dirty="0" err="1" smtClean="0"/>
                        <a:t>development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of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new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solutions</a:t>
                      </a:r>
                      <a:r>
                        <a:rPr lang="de-DE" sz="1400" baseline="0" dirty="0" smtClean="0"/>
                        <a:t>, </a:t>
                      </a:r>
                      <a:r>
                        <a:rPr lang="de-DE" sz="1400" baseline="0" dirty="0" err="1" smtClean="0"/>
                        <a:t>Microinsurance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schemes</a:t>
                      </a:r>
                      <a:r>
                        <a:rPr lang="de-DE" sz="1400" baseline="0" dirty="0" smtClean="0"/>
                        <a:t>, </a:t>
                      </a:r>
                      <a:r>
                        <a:rPr lang="de-DE" sz="1400" baseline="0" dirty="0" err="1" smtClean="0"/>
                        <a:t>government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schemes</a:t>
                      </a:r>
                      <a:endParaRPr lang="de-DE" sz="1400" baseline="0" dirty="0" smtClean="0"/>
                    </a:p>
                    <a:p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Alternative (</a:t>
                      </a:r>
                      <a:r>
                        <a:rPr lang="de-DE" sz="1400" dirty="0" err="1" smtClean="0"/>
                        <a:t>monetary</a:t>
                      </a:r>
                      <a:r>
                        <a:rPr lang="de-DE" sz="1400" dirty="0" smtClean="0"/>
                        <a:t>) </a:t>
                      </a:r>
                      <a:r>
                        <a:rPr lang="de-DE" sz="1400" dirty="0" err="1" smtClean="0"/>
                        <a:t>risk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transfers</a:t>
                      </a:r>
                      <a:endParaRPr lang="de-DE" sz="1400" baseline="0" dirty="0" smtClean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Cat</a:t>
                      </a:r>
                      <a:r>
                        <a:rPr lang="de-DE" sz="1400" baseline="0" dirty="0" smtClean="0"/>
                        <a:t> Bonds, </a:t>
                      </a:r>
                      <a:r>
                        <a:rPr lang="de-DE" sz="1400" baseline="0" dirty="0" err="1" smtClean="0"/>
                        <a:t>weather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derivate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Modelling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companies</a:t>
                      </a:r>
                      <a:r>
                        <a:rPr lang="de-DE" sz="1400" baseline="0" dirty="0" smtClean="0"/>
                        <a:t> (RMS, EQE </a:t>
                      </a:r>
                      <a:r>
                        <a:rPr lang="de-DE" sz="1400" baseline="0" dirty="0" err="1" smtClean="0"/>
                        <a:t>Cat</a:t>
                      </a:r>
                      <a:r>
                        <a:rPr lang="de-DE" sz="1400" baseline="0" dirty="0" smtClean="0"/>
                        <a:t>, AIR)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Calibrate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models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Media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1"/>
          <p:cNvSpPr>
            <a:spLocks/>
          </p:cNvSpPr>
          <p:nvPr/>
        </p:nvSpPr>
        <p:spPr bwMode="auto">
          <a:xfrm>
            <a:off x="339725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Disaster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loss</a:t>
            </a:r>
            <a:r>
              <a:rPr lang="de-DE" sz="22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cs typeface="Arial" charset="0"/>
              </a:rPr>
              <a:t>data</a:t>
            </a:r>
            <a:endParaRPr lang="de-DE" sz="2200" dirty="0" smtClean="0">
              <a:solidFill>
                <a:schemeClr val="tx2"/>
              </a:solidFill>
              <a:cs typeface="Arial" charset="0"/>
            </a:endParaRPr>
          </a:p>
          <a:p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Overview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of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data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users</a:t>
            </a:r>
            <a:r>
              <a:rPr lang="de-DE" dirty="0" smtClean="0">
                <a:solidFill>
                  <a:schemeClr val="tx2"/>
                </a:solidFill>
                <a:cs typeface="Arial" charset="0"/>
              </a:rPr>
              <a:t> - </a:t>
            </a:r>
            <a:r>
              <a:rPr lang="de-DE" dirty="0" err="1" smtClean="0">
                <a:solidFill>
                  <a:schemeClr val="tx2"/>
                </a:solidFill>
                <a:cs typeface="Arial" charset="0"/>
              </a:rPr>
              <a:t>examples</a:t>
            </a:r>
            <a:endParaRPr lang="de-DE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85750" y="1325563"/>
            <a:ext cx="8572500" cy="410368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2339975" y="3141663"/>
            <a:ext cx="5345113" cy="584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latin typeface="+mn-lt"/>
                <a:ea typeface="+mn-ea"/>
                <a:cs typeface="+mn-cs"/>
              </a:rPr>
              <a:t>WORLD DATA ORGANISATION / PLATFORM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err="1">
                <a:latin typeface="+mn-lt"/>
                <a:ea typeface="+mn-ea"/>
                <a:cs typeface="+mn-cs"/>
              </a:rPr>
              <a:t>with</a:t>
            </a:r>
            <a:r>
              <a:rPr lang="de-DE" sz="1600" b="1" dirty="0">
                <a:latin typeface="+mn-lt"/>
                <a:ea typeface="+mn-ea"/>
                <a:cs typeface="+mn-cs"/>
              </a:rPr>
              <a:t> Meta-Data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and</a:t>
            </a:r>
            <a:r>
              <a:rPr lang="de-DE" sz="1600" b="1" dirty="0">
                <a:latin typeface="+mn-lt"/>
                <a:ea typeface="+mn-ea"/>
                <a:cs typeface="+mn-cs"/>
              </a:rPr>
              <a:t> links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to</a:t>
            </a:r>
            <a:r>
              <a:rPr lang="de-DE" sz="1600" b="1" dirty="0">
                <a:latin typeface="+mn-lt"/>
                <a:ea typeface="+mn-ea"/>
                <a:cs typeface="+mn-cs"/>
              </a:rPr>
              <a:t>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specialized</a:t>
            </a:r>
            <a:r>
              <a:rPr lang="de-DE" sz="1600" b="1" dirty="0">
                <a:latin typeface="+mn-lt"/>
                <a:ea typeface="+mn-ea"/>
                <a:cs typeface="+mn-cs"/>
              </a:rPr>
              <a:t>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data</a:t>
            </a:r>
            <a:r>
              <a:rPr lang="de-DE" sz="1600" b="1" dirty="0">
                <a:latin typeface="+mn-lt"/>
                <a:ea typeface="+mn-ea"/>
                <a:cs typeface="+mn-cs"/>
              </a:rPr>
              <a:t>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provider</a:t>
            </a:r>
            <a:endParaRPr lang="de-DE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18234" y="1484313"/>
            <a:ext cx="1882775" cy="33972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latin typeface="+mn-lt"/>
                <a:ea typeface="+mn-ea"/>
                <a:cs typeface="+mn-cs"/>
              </a:rPr>
              <a:t>Global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databases</a:t>
            </a:r>
            <a:endParaRPr lang="de-DE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0825" y="1989138"/>
            <a:ext cx="3332163" cy="338137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latin typeface="+mn-lt"/>
                <a:ea typeface="+mn-ea"/>
                <a:cs typeface="+mn-cs"/>
              </a:rPr>
              <a:t>National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and</a:t>
            </a:r>
            <a:r>
              <a:rPr lang="de-DE" sz="1600" b="1" dirty="0">
                <a:latin typeface="+mn-lt"/>
                <a:ea typeface="+mn-ea"/>
                <a:cs typeface="+mn-cs"/>
              </a:rPr>
              <a:t> regional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databases</a:t>
            </a:r>
            <a:endParaRPr lang="de-DE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7507" y="1741157"/>
            <a:ext cx="2009775" cy="33972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err="1">
                <a:latin typeface="+mn-lt"/>
                <a:ea typeface="+mn-ea"/>
                <a:cs typeface="+mn-cs"/>
              </a:rPr>
              <a:t>Local</a:t>
            </a:r>
            <a:r>
              <a:rPr lang="de-DE" sz="1600" b="1" dirty="0">
                <a:latin typeface="+mn-lt"/>
                <a:ea typeface="+mn-ea"/>
                <a:cs typeface="+mn-cs"/>
              </a:rPr>
              <a:t>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databases</a:t>
            </a:r>
            <a:r>
              <a:rPr lang="de-DE" sz="1600" b="1" dirty="0"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235825" y="4868863"/>
            <a:ext cx="1508125" cy="338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2A70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err="1">
                <a:latin typeface="+mn-lt"/>
                <a:ea typeface="+mn-ea"/>
                <a:cs typeface="+mn-cs"/>
              </a:rPr>
              <a:t>Governments</a:t>
            </a:r>
            <a:endParaRPr lang="de-DE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03575" y="4797425"/>
            <a:ext cx="2397125" cy="338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2A70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err="1">
                <a:latin typeface="+mn-lt"/>
                <a:ea typeface="+mn-ea"/>
                <a:cs typeface="+mn-cs"/>
              </a:rPr>
              <a:t>Local</a:t>
            </a:r>
            <a:r>
              <a:rPr lang="de-DE" sz="1600" b="1" dirty="0">
                <a:latin typeface="+mn-lt"/>
                <a:ea typeface="+mn-ea"/>
                <a:cs typeface="+mn-cs"/>
              </a:rPr>
              <a:t>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Decision</a:t>
            </a:r>
            <a:r>
              <a:rPr lang="de-DE" sz="1600" b="1" dirty="0">
                <a:latin typeface="+mn-lt"/>
                <a:ea typeface="+mn-ea"/>
                <a:cs typeface="+mn-cs"/>
              </a:rPr>
              <a:t>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Makers</a:t>
            </a:r>
            <a:endParaRPr lang="de-DE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850" y="4437063"/>
            <a:ext cx="2395538" cy="3381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2A70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err="1">
                <a:latin typeface="+mn-lt"/>
                <a:ea typeface="+mn-ea"/>
                <a:cs typeface="+mn-cs"/>
              </a:rPr>
              <a:t>Funding</a:t>
            </a:r>
            <a:r>
              <a:rPr lang="de-DE" sz="1600" b="1" dirty="0">
                <a:latin typeface="+mn-lt"/>
                <a:ea typeface="+mn-ea"/>
                <a:cs typeface="+mn-cs"/>
              </a:rPr>
              <a:t>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organisations</a:t>
            </a:r>
            <a:endParaRPr lang="de-DE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859338" y="5300663"/>
            <a:ext cx="2020887" cy="339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2A70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latin typeface="+mn-lt"/>
                <a:ea typeface="+mn-ea"/>
                <a:cs typeface="+mn-cs"/>
              </a:rPr>
              <a:t>Insurance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industry</a:t>
            </a:r>
            <a:endParaRPr lang="de-DE" sz="1600" b="1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19925" y="5732463"/>
            <a:ext cx="766763" cy="3397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2A70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latin typeface="+mn-lt"/>
                <a:ea typeface="+mn-ea"/>
                <a:cs typeface="+mn-cs"/>
              </a:rPr>
              <a:t>NGOs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835150" y="5445125"/>
            <a:ext cx="1827213" cy="338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2A704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err="1">
                <a:latin typeface="+mn-lt"/>
                <a:ea typeface="+mn-ea"/>
                <a:cs typeface="+mn-cs"/>
              </a:rPr>
              <a:t>Finance</a:t>
            </a:r>
            <a:r>
              <a:rPr lang="de-DE" sz="1600" b="1" dirty="0">
                <a:latin typeface="+mn-lt"/>
                <a:ea typeface="+mn-ea"/>
                <a:cs typeface="+mn-cs"/>
              </a:rPr>
              <a:t>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industry</a:t>
            </a:r>
            <a:endParaRPr lang="de-DE" sz="16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4339988" y="1910687"/>
            <a:ext cx="376475" cy="1086513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5003800" y="2060575"/>
            <a:ext cx="1296988" cy="936625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132138" y="2420938"/>
            <a:ext cx="792162" cy="57626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4868863" y="3716338"/>
            <a:ext cx="0" cy="108108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6300788" y="3716338"/>
            <a:ext cx="0" cy="108108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916238" y="3716338"/>
            <a:ext cx="0" cy="108108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3995738" y="3716338"/>
            <a:ext cx="0" cy="108108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6816725" y="2205038"/>
            <a:ext cx="2327275" cy="830262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latin typeface="+mn-lt"/>
                <a:ea typeface="+mn-ea"/>
                <a:cs typeface="+mn-cs"/>
              </a:rPr>
              <a:t>Literature: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err="1">
                <a:latin typeface="+mn-lt"/>
                <a:ea typeface="+mn-ea"/>
                <a:cs typeface="+mn-cs"/>
              </a:rPr>
              <a:t>Forensic</a:t>
            </a:r>
            <a:r>
              <a:rPr lang="de-DE" sz="1600" b="1" dirty="0">
                <a:latin typeface="+mn-lt"/>
                <a:ea typeface="+mn-ea"/>
                <a:cs typeface="+mn-cs"/>
              </a:rPr>
              <a:t>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case</a:t>
            </a:r>
            <a:r>
              <a:rPr lang="de-DE" sz="1600" b="1" dirty="0">
                <a:latin typeface="+mn-lt"/>
                <a:ea typeface="+mn-ea"/>
                <a:cs typeface="+mn-cs"/>
              </a:rPr>
              <a:t>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studies</a:t>
            </a:r>
            <a:endParaRPr lang="de-DE" sz="1600" b="1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latin typeface="+mn-lt"/>
                <a:ea typeface="+mn-ea"/>
                <a:cs typeface="+mn-cs"/>
              </a:rPr>
              <a:t>Scientific </a:t>
            </a:r>
            <a:r>
              <a:rPr lang="de-DE" sz="1600" b="1" dirty="0" err="1">
                <a:latin typeface="+mn-lt"/>
                <a:ea typeface="+mn-ea"/>
                <a:cs typeface="+mn-cs"/>
              </a:rPr>
              <a:t>analyses</a:t>
            </a:r>
            <a:endParaRPr lang="de-DE" sz="16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H="1">
            <a:off x="6011863" y="2565400"/>
            <a:ext cx="720725" cy="503238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1547813" y="3284538"/>
            <a:ext cx="811212" cy="33972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>
                <a:latin typeface="+mn-lt"/>
                <a:ea typeface="+mn-ea"/>
                <a:cs typeface="+mn-cs"/>
              </a:rPr>
              <a:t>GLIDE</a:t>
            </a:r>
          </a:p>
        </p:txBody>
      </p:sp>
      <p:sp>
        <p:nvSpPr>
          <p:cNvPr id="60440" name="Titel 1"/>
          <p:cNvSpPr>
            <a:spLocks/>
          </p:cNvSpPr>
          <p:nvPr/>
        </p:nvSpPr>
        <p:spPr bwMode="auto">
          <a:xfrm>
            <a:off x="259200" y="19526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smtClean="0">
                <a:solidFill>
                  <a:schemeClr val="tx2"/>
                </a:solidFill>
              </a:rPr>
              <a:t>The ideal </a:t>
            </a:r>
            <a:r>
              <a:rPr lang="de-DE" sz="2200" dirty="0" err="1" smtClean="0">
                <a:solidFill>
                  <a:schemeClr val="tx2"/>
                </a:solidFill>
              </a:rPr>
              <a:t>world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of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disaster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loss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data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888775" y="1334000"/>
            <a:ext cx="1577676" cy="338554"/>
          </a:xfrm>
          <a:prstGeom prst="rect">
            <a:avLst/>
          </a:prstGeom>
          <a:solidFill>
            <a:schemeClr val="accent2"/>
          </a:solidFill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dirty="0" smtClean="0">
                <a:latin typeface="+mn-lt"/>
                <a:ea typeface="+mn-ea"/>
                <a:cs typeface="+mn-cs"/>
              </a:rPr>
              <a:t>Scientific </a:t>
            </a:r>
            <a:r>
              <a:rPr lang="de-DE" sz="1600" b="1" dirty="0" err="1" smtClean="0">
                <a:latin typeface="+mn-lt"/>
                <a:ea typeface="+mn-ea"/>
                <a:cs typeface="+mn-cs"/>
              </a:rPr>
              <a:t>data</a:t>
            </a:r>
            <a:endParaRPr lang="de-DE" sz="1600" b="1" dirty="0">
              <a:latin typeface="+mn-lt"/>
              <a:ea typeface="+mn-ea"/>
              <a:cs typeface="+mn-cs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 flipH="1">
            <a:off x="4801359" y="1760561"/>
            <a:ext cx="671393" cy="1170675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7014167" y="3773203"/>
            <a:ext cx="0" cy="108108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59200" y="252000"/>
            <a:ext cx="68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GB" sz="2200" dirty="0" smtClean="0"/>
              <a:t>Projects </a:t>
            </a:r>
            <a:r>
              <a:rPr lang="en-GB" dirty="0" smtClean="0"/>
              <a:t>and initiatives</a:t>
            </a:r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391235" y="1601718"/>
          <a:ext cx="8261445" cy="334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445"/>
              </a:tblGrid>
              <a:tr h="66803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Examples</a:t>
                      </a:r>
                      <a:endParaRPr lang="de-DE" dirty="0"/>
                    </a:p>
                  </a:txBody>
                  <a:tcPr/>
                </a:tc>
              </a:tr>
              <a:tr h="668036">
                <a:tc>
                  <a:txBody>
                    <a:bodyPr/>
                    <a:lstStyle/>
                    <a:p>
                      <a:r>
                        <a:rPr lang="de-DE" dirty="0" smtClean="0"/>
                        <a:t>ICSU – IRDR Project „DATA – Disaster Loss Data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Impact </a:t>
                      </a:r>
                      <a:r>
                        <a:rPr lang="de-DE" dirty="0" err="1" smtClean="0"/>
                        <a:t>Assessment</a:t>
                      </a:r>
                      <a:r>
                        <a:rPr lang="de-DE" dirty="0" smtClean="0"/>
                        <a:t>“ </a:t>
                      </a:r>
                      <a:endParaRPr lang="de-DE" dirty="0"/>
                    </a:p>
                  </a:txBody>
                  <a:tcPr/>
                </a:tc>
              </a:tr>
              <a:tr h="668036">
                <a:tc>
                  <a:txBody>
                    <a:bodyPr/>
                    <a:lstStyle/>
                    <a:p>
                      <a:r>
                        <a:rPr lang="de-DE" dirty="0" smtClean="0"/>
                        <a:t>CRED – </a:t>
                      </a:r>
                      <a:r>
                        <a:rPr lang="de-DE" dirty="0" err="1" smtClean="0"/>
                        <a:t>Harmonisation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human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economic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loss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indicators</a:t>
                      </a:r>
                      <a:endParaRPr lang="de-DE" dirty="0"/>
                    </a:p>
                  </a:txBody>
                  <a:tcPr/>
                </a:tc>
              </a:tr>
              <a:tr h="668036">
                <a:tc>
                  <a:txBody>
                    <a:bodyPr/>
                    <a:lstStyle/>
                    <a:p>
                      <a:r>
                        <a:rPr lang="de-DE" dirty="0" smtClean="0"/>
                        <a:t>ICSU – </a:t>
                      </a:r>
                      <a:r>
                        <a:rPr lang="de-DE" dirty="0" err="1" smtClean="0"/>
                        <a:t>CoDATA</a:t>
                      </a:r>
                      <a:r>
                        <a:rPr lang="de-DE" baseline="0" dirty="0" smtClean="0"/>
                        <a:t> – Working </a:t>
                      </a:r>
                      <a:r>
                        <a:rPr lang="de-DE" baseline="0" dirty="0" smtClean="0"/>
                        <a:t>&amp; Task Force Group  on </a:t>
                      </a:r>
                      <a:r>
                        <a:rPr lang="de-DE" baseline="0" dirty="0" err="1" smtClean="0"/>
                        <a:t>disaster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data</a:t>
                      </a:r>
                      <a:endParaRPr lang="de-DE" dirty="0"/>
                    </a:p>
                  </a:txBody>
                  <a:tcPr/>
                </a:tc>
              </a:tr>
              <a:tr h="668036">
                <a:tc>
                  <a:txBody>
                    <a:bodyPr/>
                    <a:lstStyle/>
                    <a:p>
                      <a:r>
                        <a:rPr lang="de-DE" dirty="0" smtClean="0"/>
                        <a:t>European </a:t>
                      </a:r>
                      <a:r>
                        <a:rPr lang="de-DE" dirty="0" err="1" smtClean="0"/>
                        <a:t>Commission</a:t>
                      </a:r>
                      <a:r>
                        <a:rPr lang="de-DE" baseline="0" dirty="0" smtClean="0"/>
                        <a:t> – Standards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protocols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recording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losses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recommendations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for</a:t>
                      </a:r>
                      <a:r>
                        <a:rPr lang="de-DE" baseline="0" dirty="0" smtClean="0"/>
                        <a:t> a European </a:t>
                      </a:r>
                      <a:r>
                        <a:rPr lang="de-DE" baseline="0" dirty="0" err="1" smtClean="0"/>
                        <a:t>approach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323528" y="3573016"/>
          <a:ext cx="820891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720080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tx1"/>
                          </a:solidFill>
                        </a:rPr>
                        <a:t>IRDR – Integrated Research on Disaster Risk</a:t>
                      </a:r>
                    </a:p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Science Plan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0"/>
            <a:ext cx="20891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47"/>
          <p:cNvGrpSpPr/>
          <p:nvPr/>
        </p:nvGrpSpPr>
        <p:grpSpPr>
          <a:xfrm>
            <a:off x="251520" y="1268760"/>
            <a:ext cx="1512168" cy="1309745"/>
            <a:chOff x="6800850" y="4190999"/>
            <a:chExt cx="2052000" cy="13817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hteck 6"/>
            <p:cNvSpPr/>
            <p:nvPr/>
          </p:nvSpPr>
          <p:spPr>
            <a:xfrm>
              <a:off x="6800850" y="4190999"/>
              <a:ext cx="2052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anchor="ctr"/>
            <a:lstStyle/>
            <a:p>
              <a:pPr marL="265113" lvl="0" indent="-265113" algn="ctr">
                <a:lnSpc>
                  <a:spcPct val="130000"/>
                </a:lnSpc>
                <a:spcBef>
                  <a:spcPts val="838"/>
                </a:spcBef>
              </a:pPr>
              <a:r>
                <a:rPr lang="en-GB" sz="1400" b="1" dirty="0" smtClean="0">
                  <a:solidFill>
                    <a:prstClr val="black"/>
                  </a:solidFill>
                </a:rPr>
                <a:t>Science</a:t>
              </a:r>
              <a:endParaRPr lang="en-GB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8" name="Grafik 83" descr="SCH2097B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800850" y="4527752"/>
              <a:ext cx="2052000" cy="104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49"/>
          <p:cNvGrpSpPr/>
          <p:nvPr/>
        </p:nvGrpSpPr>
        <p:grpSpPr>
          <a:xfrm>
            <a:off x="1619672" y="1489112"/>
            <a:ext cx="1872208" cy="1291816"/>
            <a:chOff x="3546000" y="4862195"/>
            <a:chExt cx="2052000" cy="14358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546000" y="4862195"/>
              <a:ext cx="2052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76" indent="-265176" algn="ctr">
                <a:lnSpc>
                  <a:spcPct val="130000"/>
                </a:lnSpc>
                <a:spcBef>
                  <a:spcPts val="840"/>
                </a:spcBef>
                <a:defRPr/>
              </a:pPr>
              <a:r>
                <a:rPr lang="en-GB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Political committees</a:t>
              </a:r>
            </a:p>
          </p:txBody>
        </p:sp>
        <p:pic>
          <p:nvPicPr>
            <p:cNvPr id="11" name="Grafik 82" descr="shutterstock_11073745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46000" y="5216525"/>
              <a:ext cx="2052000" cy="108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45"/>
          <p:cNvGrpSpPr/>
          <p:nvPr/>
        </p:nvGrpSpPr>
        <p:grpSpPr>
          <a:xfrm>
            <a:off x="3275856" y="1842915"/>
            <a:ext cx="1800200" cy="1298053"/>
            <a:chOff x="3546000" y="1520824"/>
            <a:chExt cx="2052000" cy="14420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hteck 12"/>
            <p:cNvSpPr/>
            <p:nvPr/>
          </p:nvSpPr>
          <p:spPr>
            <a:xfrm>
              <a:off x="3546000" y="1520824"/>
              <a:ext cx="2052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anchor="ctr"/>
            <a:lstStyle/>
            <a:p>
              <a:pPr marL="265113" lvl="0" indent="-265113" algn="ctr">
                <a:lnSpc>
                  <a:spcPct val="130000"/>
                </a:lnSpc>
                <a:spcBef>
                  <a:spcPts val="838"/>
                </a:spcBef>
              </a:pPr>
              <a:r>
                <a:rPr lang="en-GB" sz="1400" b="1" dirty="0" smtClean="0">
                  <a:solidFill>
                    <a:prstClr val="black"/>
                  </a:solidFill>
                </a:rPr>
                <a:t>Clients</a:t>
              </a:r>
              <a:endParaRPr lang="en-GB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14" name="Grafik 79" descr="shutterstock_9608563.jpg"/>
            <p:cNvPicPr>
              <a:picLocks noChangeAspect="1"/>
            </p:cNvPicPr>
            <p:nvPr/>
          </p:nvPicPr>
          <p:blipFill>
            <a:blip r:embed="rId5" cstate="screen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546000" y="1883728"/>
              <a:ext cx="2052000" cy="1079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pieren 48"/>
          <p:cNvGrpSpPr/>
          <p:nvPr/>
        </p:nvGrpSpPr>
        <p:grpSpPr>
          <a:xfrm>
            <a:off x="4788024" y="1988840"/>
            <a:ext cx="1912290" cy="1383198"/>
            <a:chOff x="6802582" y="1446043"/>
            <a:chExt cx="2056306" cy="1671230"/>
          </a:xfrm>
        </p:grpSpPr>
        <p:sp>
          <p:nvSpPr>
            <p:cNvPr id="16" name="Rechteck 15"/>
            <p:cNvSpPr/>
            <p:nvPr/>
          </p:nvSpPr>
          <p:spPr>
            <a:xfrm>
              <a:off x="6806250" y="1446043"/>
              <a:ext cx="2052638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anchor="ctr"/>
            <a:lstStyle/>
            <a:p>
              <a:pPr marL="265176" lvl="0" indent="-265176" algn="ctr">
                <a:lnSpc>
                  <a:spcPct val="130000"/>
                </a:lnSpc>
                <a:spcBef>
                  <a:spcPts val="840"/>
                </a:spcBef>
                <a:defRPr/>
              </a:pPr>
              <a:r>
                <a:rPr lang="en-GB" sz="1400" b="1" dirty="0" smtClean="0">
                  <a:solidFill>
                    <a:prstClr val="black"/>
                  </a:solidFill>
                </a:rPr>
                <a:t>Analysts, investors</a:t>
              </a:r>
              <a:endParaRPr lang="en-GB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17" name="Picture 2" descr="C:\Users\n336182\Desktop\AnalystsRTR33H58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2582" y="1782332"/>
              <a:ext cx="2022229" cy="1334941"/>
            </a:xfrm>
            <a:prstGeom prst="rect">
              <a:avLst/>
            </a:prstGeom>
            <a:noFill/>
          </p:spPr>
        </p:pic>
      </p:grpSp>
      <p:grpSp>
        <p:nvGrpSpPr>
          <p:cNvPr id="12" name="Gruppieren 46"/>
          <p:cNvGrpSpPr/>
          <p:nvPr/>
        </p:nvGrpSpPr>
        <p:grpSpPr>
          <a:xfrm>
            <a:off x="6660232" y="2204864"/>
            <a:ext cx="1800200" cy="1287220"/>
            <a:chOff x="6826487" y="5133083"/>
            <a:chExt cx="2124000" cy="1503244"/>
          </a:xfrm>
        </p:grpSpPr>
        <p:pic>
          <p:nvPicPr>
            <p:cNvPr id="19" name="Picture 3" descr="C:\Users\n336182\Desktop\NewspaperRTR33T7Q.jp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26487" y="5196327"/>
              <a:ext cx="2124000" cy="1440000"/>
            </a:xfrm>
            <a:prstGeom prst="rect">
              <a:avLst/>
            </a:prstGeom>
            <a:noFill/>
          </p:spPr>
        </p:pic>
        <p:sp>
          <p:nvSpPr>
            <p:cNvPr id="20" name="Rechteck 19"/>
            <p:cNvSpPr/>
            <p:nvPr/>
          </p:nvSpPr>
          <p:spPr>
            <a:xfrm>
              <a:off x="6828558" y="5133083"/>
              <a:ext cx="2121477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anchor="ctr"/>
            <a:lstStyle/>
            <a:p>
              <a:pPr marL="265113" lvl="0" indent="-265113" algn="ctr">
                <a:lnSpc>
                  <a:spcPct val="130000"/>
                </a:lnSpc>
                <a:spcBef>
                  <a:spcPts val="838"/>
                </a:spcBef>
              </a:pPr>
              <a:r>
                <a:rPr lang="en-GB" sz="1400" b="1" dirty="0" smtClean="0">
                  <a:solidFill>
                    <a:prstClr val="black"/>
                  </a:solidFill>
                </a:rPr>
                <a:t>Media</a:t>
              </a:r>
              <a:endParaRPr lang="en-GB" sz="1400" b="1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323528" y="5589240"/>
          <a:ext cx="820891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72008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Disaster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loss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data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are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necessary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bg1"/>
                          </a:solidFill>
                        </a:rPr>
                        <a:t>to</a:t>
                      </a:r>
                      <a:r>
                        <a:rPr lang="de-DE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bg1"/>
                          </a:solidFill>
                        </a:rPr>
                        <a:t>improve</a:t>
                      </a:r>
                      <a:r>
                        <a:rPr lang="de-DE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bg1"/>
                          </a:solidFill>
                        </a:rPr>
                        <a:t>integrated</a:t>
                      </a:r>
                      <a:r>
                        <a:rPr lang="de-DE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bg1"/>
                          </a:solidFill>
                        </a:rPr>
                        <a:t>disaster</a:t>
                      </a:r>
                      <a:r>
                        <a:rPr lang="de-DE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bg1"/>
                          </a:solidFill>
                        </a:rPr>
                        <a:t>risk</a:t>
                      </a:r>
                      <a:r>
                        <a:rPr lang="de-DE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bg1"/>
                          </a:solidFill>
                        </a:rPr>
                        <a:t>management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323528" y="4621128"/>
          <a:ext cx="82089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360040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Objective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3: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Reducing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Risk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Curbing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Losses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Through </a:t>
                      </a:r>
                      <a:r>
                        <a:rPr lang="de-DE" sz="1800" dirty="0" err="1" smtClean="0">
                          <a:solidFill>
                            <a:schemeClr val="bg1"/>
                          </a:solidFill>
                        </a:rPr>
                        <a:t>Knowlede-Based</a:t>
                      </a:r>
                      <a:r>
                        <a:rPr lang="de-DE" sz="1800" dirty="0" smtClean="0">
                          <a:solidFill>
                            <a:schemeClr val="bg1"/>
                          </a:solidFill>
                        </a:rPr>
                        <a:t> Actions</a:t>
                      </a:r>
                      <a:endParaRPr lang="de-DE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4450"/>
            <a:ext cx="20891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el 1"/>
          <p:cNvSpPr>
            <a:spLocks/>
          </p:cNvSpPr>
          <p:nvPr/>
        </p:nvSpPr>
        <p:spPr bwMode="auto">
          <a:xfrm>
            <a:off x="259200" y="18891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>
                <a:solidFill>
                  <a:schemeClr val="tx2"/>
                </a:solidFill>
              </a:rPr>
              <a:t>IRDR – Integrated Research on Disaster Risk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Project: DATA - Disaster </a:t>
            </a:r>
            <a:r>
              <a:rPr lang="de-DE" dirty="0">
                <a:solidFill>
                  <a:schemeClr val="tx2"/>
                </a:solidFill>
              </a:rPr>
              <a:t>Loss Data </a:t>
            </a:r>
            <a:r>
              <a:rPr lang="de-DE" dirty="0" err="1">
                <a:solidFill>
                  <a:schemeClr val="tx2"/>
                </a:solidFill>
              </a:rPr>
              <a:t>and</a:t>
            </a:r>
            <a:r>
              <a:rPr lang="de-DE" dirty="0">
                <a:solidFill>
                  <a:schemeClr val="tx2"/>
                </a:solidFill>
              </a:rPr>
              <a:t> Impact </a:t>
            </a:r>
            <a:r>
              <a:rPr lang="de-DE" dirty="0" err="1">
                <a:solidFill>
                  <a:schemeClr val="tx2"/>
                </a:solidFill>
              </a:rPr>
              <a:t>Assessment</a:t>
            </a:r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323850" y="1412875"/>
          <a:ext cx="8424936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bg1"/>
                          </a:solidFill>
                        </a:rPr>
                        <a:t>Objectives</a:t>
                      </a:r>
                      <a:endParaRPr lang="de-DE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Identify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1" baseline="0" dirty="0" err="1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de-DE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1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1" baseline="0" dirty="0" err="1" smtClean="0">
                          <a:solidFill>
                            <a:schemeClr val="tx1"/>
                          </a:solidFill>
                        </a:rPr>
                        <a:t>quality</a:t>
                      </a:r>
                      <a:r>
                        <a:rPr lang="de-DE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1" baseline="0" dirty="0" err="1" smtClean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de-DE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1" baseline="0" dirty="0" err="1" smtClean="0">
                          <a:solidFill>
                            <a:schemeClr val="tx1"/>
                          </a:solidFill>
                        </a:rPr>
                        <a:t>needed</a:t>
                      </a:r>
                      <a:r>
                        <a:rPr lang="de-DE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integrated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disaster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risk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aseline="0" dirty="0" err="1" smtClean="0">
                          <a:solidFill>
                            <a:schemeClr val="tx1"/>
                          </a:solidFill>
                        </a:rPr>
                        <a:t>management</a:t>
                      </a:r>
                      <a:endParaRPr lang="de-D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Bring </a:t>
                      </a:r>
                      <a:r>
                        <a:rPr lang="de-DE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together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stakeholders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synergies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recognized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minimize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uncertainty</a:t>
                      </a:r>
                      <a:endParaRPr lang="de-DE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Education of users regarding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data interpretation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and data biases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Ensure increased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downscaling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of loss data to sub-national geographies for policy makers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of "losses" and creation of a methodology for assessing it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49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083" y="1407213"/>
            <a:ext cx="6846624" cy="455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/>
          </p:cNvSpPr>
          <p:nvPr/>
        </p:nvSpPr>
        <p:spPr bwMode="auto">
          <a:xfrm>
            <a:off x="259200" y="188913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2200" dirty="0" err="1" smtClean="0">
                <a:solidFill>
                  <a:schemeClr val="tx2"/>
                </a:solidFill>
              </a:rPr>
              <a:t>Objective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of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this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workshop</a:t>
            </a:r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8880" y="1437365"/>
            <a:ext cx="4572000" cy="36576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/>
          <a:p>
            <a:pPr marL="457200" indent="-457200">
              <a:spcBef>
                <a:spcPts val="1200"/>
              </a:spcBef>
              <a:buClrTx/>
            </a:pP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The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NatCatSERVICE</a:t>
            </a: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database</a:t>
            </a:r>
            <a:endParaRPr lang="de-DE" sz="2000" dirty="0">
              <a:solidFill>
                <a:schemeClr val="accent5"/>
              </a:solidFill>
              <a:latin typeface="Arial" charset="0"/>
            </a:endParaRPr>
          </a:p>
        </p:txBody>
      </p:sp>
      <p:pic>
        <p:nvPicPr>
          <p:cNvPr id="16" name="Picture 1" descr="image0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93553" y="1535893"/>
            <a:ext cx="3836147" cy="486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9"/>
          <p:cNvSpPr/>
          <p:nvPr/>
        </p:nvSpPr>
        <p:spPr>
          <a:xfrm>
            <a:off x="195232" y="1942207"/>
            <a:ext cx="4572000" cy="36576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/>
          <a:p>
            <a:pPr marL="457200" indent="-457200">
              <a:spcBef>
                <a:spcPts val="1200"/>
              </a:spcBef>
              <a:buClrTx/>
            </a:pP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Global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database</a:t>
            </a: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 –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analyses</a:t>
            </a: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examples</a:t>
            </a:r>
            <a:endParaRPr lang="de-DE" sz="2000" dirty="0">
              <a:solidFill>
                <a:schemeClr val="accent5"/>
              </a:solidFill>
              <a:latin typeface="Arial" charset="0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177424" y="3091199"/>
            <a:ext cx="4572000" cy="36576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/>
          <a:p>
            <a:pPr marL="457200" indent="-457200">
              <a:spcBef>
                <a:spcPts val="1200"/>
              </a:spcBef>
              <a:buClrTx/>
            </a:pP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The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worldwide</a:t>
            </a: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data</a:t>
            </a: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landscape</a:t>
            </a:r>
            <a:endParaRPr lang="de-DE" sz="2000" dirty="0">
              <a:solidFill>
                <a:schemeClr val="accent5"/>
              </a:solidFill>
              <a:latin typeface="Arial" charset="0"/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2954" y="436728"/>
            <a:ext cx="8188657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de-DE" dirty="0" smtClean="0">
                <a:ea typeface="+mj-ea"/>
                <a:cs typeface="+mj-cs"/>
              </a:rPr>
              <a:t>Technical Workshop</a:t>
            </a:r>
            <a:r>
              <a:rPr lang="en-US" dirty="0" smtClean="0">
                <a:ea typeface="+mj-ea"/>
                <a:cs typeface="+mj-cs"/>
              </a:rPr>
              <a:t> on Standards for Hazard Monitoring,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ea typeface="+mj-ea"/>
                <a:cs typeface="+mj-cs"/>
              </a:rPr>
              <a:t>Databases, Metadata and Analysis Techniques to Support Risk Assessment</a:t>
            </a:r>
            <a:r>
              <a:rPr lang="de-DE" dirty="0" smtClean="0">
                <a:ea typeface="+mj-ea"/>
                <a:cs typeface="+mj-cs"/>
              </a:rPr>
              <a:t> </a:t>
            </a:r>
          </a:p>
        </p:txBody>
      </p:sp>
      <p:sp>
        <p:nvSpPr>
          <p:cNvPr id="14" name="Rectangle 9"/>
          <p:cNvSpPr/>
          <p:nvPr/>
        </p:nvSpPr>
        <p:spPr>
          <a:xfrm>
            <a:off x="183859" y="2544983"/>
            <a:ext cx="4572000" cy="36576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/>
          <a:p>
            <a:pPr marL="457200" indent="-457200">
              <a:spcBef>
                <a:spcPts val="1200"/>
              </a:spcBef>
              <a:buClrTx/>
            </a:pP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Methodology</a:t>
            </a:r>
            <a:endParaRPr lang="de-DE" sz="2000" dirty="0">
              <a:solidFill>
                <a:schemeClr val="accent5"/>
              </a:solidFill>
              <a:latin typeface="Arial" charset="0"/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166050" y="3653031"/>
            <a:ext cx="4572000" cy="36576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0" bIns="0" anchor="ctr">
            <a:noAutofit/>
          </a:bodyPr>
          <a:lstStyle/>
          <a:p>
            <a:pPr marL="457200" indent="-457200">
              <a:spcBef>
                <a:spcPts val="1200"/>
              </a:spcBef>
              <a:buClrTx/>
            </a:pP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Goals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of</a:t>
            </a: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this</a:t>
            </a:r>
            <a:r>
              <a:rPr lang="de-DE" sz="2000" dirty="0" smtClean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chemeClr val="accent5"/>
                </a:solidFill>
                <a:latin typeface="Arial" charset="0"/>
              </a:rPr>
              <a:t>workshop</a:t>
            </a:r>
            <a:endParaRPr lang="de-DE" sz="2000" dirty="0">
              <a:solidFill>
                <a:schemeClr val="accent5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Challenge </a:t>
            </a:r>
            <a:br>
              <a:rPr lang="de-DE" dirty="0" smtClean="0"/>
            </a:br>
            <a:r>
              <a:rPr lang="de-DE" dirty="0" smtClean="0"/>
              <a:t>Bring different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a </a:t>
            </a:r>
            <a:r>
              <a:rPr lang="de-DE" dirty="0" err="1" smtClean="0"/>
              <a:t>collission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50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55010" y="1397001"/>
          <a:ext cx="8056727" cy="3243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217"/>
                <a:gridCol w="420351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647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Meteorological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hydrological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climate-related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data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Precipitation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Water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levels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Soil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conditions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Wind </a:t>
                      </a:r>
                      <a:r>
                        <a:rPr lang="de-DE" dirty="0" err="1" smtClean="0"/>
                        <a:t>speeds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gusts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Storm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tracks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landfall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information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51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55010" y="1410649"/>
          <a:ext cx="8056727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942"/>
                <a:gridCol w="4967785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Risk </a:t>
                      </a:r>
                      <a:r>
                        <a:rPr lang="de-DE" dirty="0" err="1" smtClean="0"/>
                        <a:t>analysis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data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Hazard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information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Exposure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risk</a:t>
                      </a:r>
                      <a:r>
                        <a:rPr lang="de-DE" dirty="0" smtClean="0"/>
                        <a:t>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e-DE" dirty="0" err="1" smtClean="0"/>
                        <a:t>housing</a:t>
                      </a:r>
                      <a:r>
                        <a:rPr lang="de-DE" dirty="0" smtClean="0"/>
                        <a:t> stock, </a:t>
                      </a:r>
                      <a:r>
                        <a:rPr lang="de-DE" dirty="0" err="1" smtClean="0"/>
                        <a:t>capital</a:t>
                      </a:r>
                      <a:r>
                        <a:rPr lang="de-DE" dirty="0" smtClean="0"/>
                        <a:t> stock, GDP,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e-DE" dirty="0" smtClean="0"/>
                        <a:t>Population (</a:t>
                      </a:r>
                      <a:r>
                        <a:rPr lang="de-DE" baseline="0" dirty="0" smtClean="0"/>
                        <a:t>per </a:t>
                      </a:r>
                      <a:r>
                        <a:rPr lang="de-DE" baseline="0" dirty="0" err="1" smtClean="0"/>
                        <a:t>country</a:t>
                      </a:r>
                      <a:r>
                        <a:rPr lang="de-DE" baseline="0" dirty="0" smtClean="0"/>
                        <a:t>/</a:t>
                      </a:r>
                      <a:r>
                        <a:rPr lang="de-DE" baseline="0" dirty="0" err="1" smtClean="0"/>
                        <a:t>grid</a:t>
                      </a:r>
                      <a:r>
                        <a:rPr lang="de-DE" baseline="0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Social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Vulnerability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information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Reselience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level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Agriculture</a:t>
                      </a:r>
                      <a:r>
                        <a:rPr lang="de-DE" dirty="0" smtClean="0"/>
                        <a:t> GDP /rural vs.</a:t>
                      </a:r>
                      <a:r>
                        <a:rPr lang="de-DE" baseline="0" dirty="0" smtClean="0"/>
                        <a:t> urban </a:t>
                      </a:r>
                      <a:r>
                        <a:rPr lang="de-DE" baseline="0" dirty="0" err="1" smtClean="0"/>
                        <a:t>population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Etc.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840000" cy="720000"/>
          </a:xfrm>
        </p:spPr>
        <p:txBody>
          <a:bodyPr>
            <a:normAutofit/>
          </a:bodyPr>
          <a:lstStyle/>
          <a:p>
            <a:r>
              <a:rPr lang="de-DE" dirty="0" smtClean="0"/>
              <a:t>Challenge </a:t>
            </a:r>
            <a:br>
              <a:rPr lang="de-DE" dirty="0" smtClean="0"/>
            </a:br>
            <a:r>
              <a:rPr lang="de-DE" dirty="0" smtClean="0"/>
              <a:t>Bring different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a </a:t>
            </a:r>
            <a:r>
              <a:rPr lang="de-DE" dirty="0" err="1" smtClean="0"/>
              <a:t>collission</a:t>
            </a:r>
            <a:endParaRPr lang="de-DE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52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55010" y="1356057"/>
          <a:ext cx="8056727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396"/>
                <a:gridCol w="5295331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Damage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loss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data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Impact</a:t>
                      </a:r>
                      <a:r>
                        <a:rPr lang="de-DE" baseline="0" dirty="0" smtClean="0"/>
                        <a:t> on </a:t>
                      </a:r>
                      <a:r>
                        <a:rPr lang="de-DE" baseline="0" dirty="0" err="1" smtClean="0"/>
                        <a:t>people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Damage</a:t>
                      </a:r>
                      <a:r>
                        <a:rPr lang="de-DE" dirty="0" smtClean="0"/>
                        <a:t> on </a:t>
                      </a:r>
                      <a:r>
                        <a:rPr lang="de-DE" dirty="0" err="1" smtClean="0"/>
                        <a:t>housings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property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cars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boats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Infrastructure / </a:t>
                      </a:r>
                      <a:r>
                        <a:rPr lang="de-DE" dirty="0" err="1" smtClean="0"/>
                        <a:t>critical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infrastructure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Sectors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health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agriculture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small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businesses</a:t>
                      </a:r>
                      <a:r>
                        <a:rPr lang="de-DE" dirty="0" smtClean="0"/>
                        <a:t>...)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Economic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impact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direct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indirect</a:t>
                      </a:r>
                      <a:r>
                        <a:rPr lang="de-DE" dirty="0" smtClean="0"/>
                        <a:t>/</a:t>
                      </a:r>
                      <a:r>
                        <a:rPr lang="de-DE" dirty="0" err="1" smtClean="0"/>
                        <a:t>secondary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loss</a:t>
                      </a:r>
                      <a:r>
                        <a:rPr lang="de-DE" baseline="0" dirty="0" smtClean="0"/>
                        <a:t>)</a:t>
                      </a:r>
                    </a:p>
                    <a:p>
                      <a:r>
                        <a:rPr lang="de-DE" baseline="0" dirty="0" smtClean="0"/>
                        <a:t>-</a:t>
                      </a:r>
                      <a:r>
                        <a:rPr lang="de-DE" baseline="0" dirty="0" err="1" smtClean="0"/>
                        <a:t>currencies</a:t>
                      </a:r>
                      <a:r>
                        <a:rPr lang="de-DE" baseline="0" dirty="0" smtClean="0"/>
                        <a:t>-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Satelite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images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before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and</a:t>
                      </a:r>
                      <a:r>
                        <a:rPr lang="de-DE" baseline="0" dirty="0" smtClean="0"/>
                        <a:t> after)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Location</a:t>
                      </a:r>
                      <a:r>
                        <a:rPr lang="de-DE" dirty="0" smtClean="0"/>
                        <a:t> -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Geocoding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Forensic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studies</a:t>
                      </a:r>
                      <a:r>
                        <a:rPr lang="de-DE" dirty="0" smtClean="0"/>
                        <a:t> /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case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studies</a:t>
                      </a:r>
                      <a:r>
                        <a:rPr lang="de-DE" baseline="0" dirty="0" smtClean="0"/>
                        <a:t> / </a:t>
                      </a:r>
                      <a:r>
                        <a:rPr lang="de-DE" baseline="0" dirty="0" err="1" smtClean="0"/>
                        <a:t>lessons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learned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840000" cy="720000"/>
          </a:xfrm>
        </p:spPr>
        <p:txBody>
          <a:bodyPr>
            <a:normAutofit/>
          </a:bodyPr>
          <a:lstStyle/>
          <a:p>
            <a:r>
              <a:rPr lang="de-DE" dirty="0" smtClean="0"/>
              <a:t>Challenge </a:t>
            </a:r>
            <a:br>
              <a:rPr lang="de-DE" dirty="0" smtClean="0"/>
            </a:br>
            <a:r>
              <a:rPr lang="de-DE" dirty="0" smtClean="0"/>
              <a:t>Bring different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a </a:t>
            </a:r>
            <a:r>
              <a:rPr lang="de-DE" dirty="0" err="1" smtClean="0"/>
              <a:t>collission</a:t>
            </a:r>
            <a:endParaRPr lang="de-DE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53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840000" cy="720000"/>
          </a:xfrm>
        </p:spPr>
        <p:txBody>
          <a:bodyPr>
            <a:normAutofit/>
          </a:bodyPr>
          <a:lstStyle/>
          <a:p>
            <a:r>
              <a:rPr lang="de-DE" dirty="0" smtClean="0"/>
              <a:t>Challenge </a:t>
            </a:r>
            <a:br>
              <a:rPr lang="de-DE" dirty="0" smtClean="0"/>
            </a:br>
            <a:r>
              <a:rPr lang="de-DE" dirty="0" smtClean="0"/>
              <a:t>Bring different </a:t>
            </a:r>
            <a:r>
              <a:rPr lang="de-DE" dirty="0" err="1" smtClean="0"/>
              <a:t>worlds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a </a:t>
            </a:r>
            <a:r>
              <a:rPr lang="de-DE" dirty="0" err="1" smtClean="0"/>
              <a:t>collission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3080" y="1640006"/>
            <a:ext cx="2115404" cy="914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de-DE" sz="2200" dirty="0" smtClean="0">
                <a:latin typeface="+mj-lt"/>
                <a:ea typeface="+mj-ea"/>
                <a:cs typeface="+mj-cs"/>
              </a:rPr>
              <a:t>Met-Offices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00076" y="1640006"/>
            <a:ext cx="2672687" cy="914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de-DE" sz="2200" dirty="0" err="1" smtClean="0">
                <a:latin typeface="+mj-lt"/>
                <a:ea typeface="+mj-ea"/>
                <a:cs typeface="+mj-cs"/>
              </a:rPr>
              <a:t>Damage</a:t>
            </a:r>
            <a:r>
              <a:rPr lang="de-DE" sz="220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200" dirty="0" err="1" smtClean="0">
                <a:latin typeface="+mj-lt"/>
                <a:ea typeface="+mj-ea"/>
                <a:cs typeface="+mj-cs"/>
              </a:rPr>
              <a:t>and</a:t>
            </a:r>
            <a:r>
              <a:rPr lang="de-DE" sz="2200" dirty="0" smtClean="0">
                <a:latin typeface="+mj-lt"/>
                <a:ea typeface="+mj-ea"/>
                <a:cs typeface="+mj-cs"/>
              </a:rPr>
              <a:t> Loss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857170" y="1640006"/>
            <a:ext cx="2304197" cy="914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de-DE" sz="2200" dirty="0" smtClean="0">
                <a:latin typeface="+mj-lt"/>
                <a:ea typeface="+mj-ea"/>
                <a:cs typeface="+mj-cs"/>
              </a:rPr>
              <a:t>Risk </a:t>
            </a:r>
            <a:r>
              <a:rPr lang="de-DE" sz="2200" dirty="0" err="1" smtClean="0">
                <a:latin typeface="+mj-lt"/>
                <a:ea typeface="+mj-ea"/>
                <a:cs typeface="+mj-cs"/>
              </a:rPr>
              <a:t>analysis</a:t>
            </a:r>
            <a:r>
              <a:rPr lang="de-DE" sz="220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200" dirty="0" err="1" smtClean="0">
                <a:latin typeface="+mj-lt"/>
                <a:ea typeface="+mj-ea"/>
                <a:cs typeface="+mj-cs"/>
              </a:rPr>
              <a:t>data</a:t>
            </a:r>
            <a:endParaRPr lang="de-DE" sz="2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50886" y="3111690"/>
            <a:ext cx="5882185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Risk Analysis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Disaster Risk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Assessment</a:t>
            </a:r>
            <a:endParaRPr lang="de-DE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05479" y="4476474"/>
            <a:ext cx="5786651" cy="1678674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</a:pPr>
            <a:endParaRPr lang="de-DE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Goal: 	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minimize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losses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(human,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monetary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>
              <a:spcBef>
                <a:spcPct val="0"/>
              </a:spcBef>
            </a:pP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improve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preparedness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measurements</a:t>
            </a:r>
            <a:endParaRPr lang="de-DE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improve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early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warning</a:t>
            </a:r>
            <a:endParaRPr lang="de-DE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improve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estisting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infrastructure</a:t>
            </a:r>
            <a:endParaRPr lang="de-DE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de-DE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de-DE" sz="1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1651379" y="2756848"/>
            <a:ext cx="504967" cy="286603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3796363" y="2756848"/>
            <a:ext cx="504967" cy="286603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>
            <a:off x="5843516" y="2756848"/>
            <a:ext cx="504967" cy="286603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unten 17"/>
          <p:cNvSpPr/>
          <p:nvPr/>
        </p:nvSpPr>
        <p:spPr>
          <a:xfrm>
            <a:off x="3141260" y="4001069"/>
            <a:ext cx="504967" cy="286603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6132-E237-4302-A0C4-C7084EEB2948}" type="datetime1">
              <a:rPr lang="de-DE" noProof="0" smtClean="0"/>
              <a:pPr/>
              <a:t>10.06.2013</a:t>
            </a:fld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54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noProof="0" smtClean="0"/>
              <a:t>Title of presentation and name of speaker</a:t>
            </a:r>
            <a:endParaRPr lang="de-DE" noProof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4000" y="252000"/>
            <a:ext cx="6840000" cy="720000"/>
          </a:xfrm>
        </p:spPr>
        <p:txBody>
          <a:bodyPr>
            <a:normAutofit/>
          </a:bodyPr>
          <a:lstStyle/>
          <a:p>
            <a:r>
              <a:rPr lang="de-DE" dirty="0" smtClean="0"/>
              <a:t>Challenge </a:t>
            </a:r>
            <a:br>
              <a:rPr lang="de-DE" dirty="0" smtClean="0"/>
            </a:br>
            <a:r>
              <a:rPr lang="de-DE" dirty="0" smtClean="0"/>
              <a:t>Bring different </a:t>
            </a:r>
            <a:r>
              <a:rPr lang="de-DE" dirty="0" err="1" smtClean="0"/>
              <a:t>worlds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a </a:t>
            </a:r>
            <a:r>
              <a:rPr lang="de-DE" dirty="0" err="1" smtClean="0"/>
              <a:t>collission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3080" y="1640006"/>
            <a:ext cx="1514901" cy="914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de-DE" sz="2200" dirty="0" smtClean="0">
                <a:latin typeface="+mj-lt"/>
                <a:ea typeface="+mj-ea"/>
                <a:cs typeface="+mj-cs"/>
              </a:rPr>
              <a:t>Met-Data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58876" y="1640006"/>
            <a:ext cx="2672687" cy="914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de-DE" sz="2200" dirty="0" err="1" smtClean="0">
                <a:latin typeface="+mj-lt"/>
                <a:ea typeface="+mj-ea"/>
                <a:cs typeface="+mj-cs"/>
              </a:rPr>
              <a:t>Damage</a:t>
            </a:r>
            <a:r>
              <a:rPr lang="de-DE" sz="220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200" dirty="0" err="1" smtClean="0">
                <a:latin typeface="+mj-lt"/>
                <a:ea typeface="+mj-ea"/>
                <a:cs typeface="+mj-cs"/>
              </a:rPr>
              <a:t>and</a:t>
            </a:r>
            <a:r>
              <a:rPr lang="de-DE" sz="2200" dirty="0" smtClean="0">
                <a:latin typeface="+mj-lt"/>
                <a:ea typeface="+mj-ea"/>
                <a:cs typeface="+mj-cs"/>
              </a:rPr>
              <a:t> Loss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15970" y="1640006"/>
            <a:ext cx="2304197" cy="914400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de-DE" sz="2200" dirty="0" smtClean="0">
                <a:latin typeface="+mj-lt"/>
                <a:ea typeface="+mj-ea"/>
                <a:cs typeface="+mj-cs"/>
              </a:rPr>
              <a:t>Risk </a:t>
            </a:r>
            <a:r>
              <a:rPr lang="de-DE" sz="2200" dirty="0" err="1" smtClean="0">
                <a:latin typeface="+mj-lt"/>
                <a:ea typeface="+mj-ea"/>
                <a:cs typeface="+mj-cs"/>
              </a:rPr>
              <a:t>analysis</a:t>
            </a:r>
            <a:r>
              <a:rPr lang="de-DE" sz="220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2200" dirty="0" err="1" smtClean="0">
                <a:latin typeface="+mj-lt"/>
                <a:ea typeface="+mj-ea"/>
                <a:cs typeface="+mj-cs"/>
              </a:rPr>
              <a:t>data</a:t>
            </a:r>
            <a:endParaRPr lang="de-DE" sz="22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50886" y="3111690"/>
            <a:ext cx="5882185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Risk Analysis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Disaster Risk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Assessment</a:t>
            </a:r>
            <a:endParaRPr lang="de-DE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05479" y="4476474"/>
            <a:ext cx="5786651" cy="1678674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</a:pPr>
            <a:endParaRPr lang="de-DE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Goal: 	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minimize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losses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(human,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monetary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>
              <a:spcBef>
                <a:spcPct val="0"/>
              </a:spcBef>
            </a:pP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improve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preparedness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measurements</a:t>
            </a:r>
            <a:endParaRPr lang="de-DE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improve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early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warning</a:t>
            </a:r>
            <a:endParaRPr lang="de-DE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improve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estisting</a:t>
            </a:r>
            <a:r>
              <a:rPr lang="de-DE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infrastructure</a:t>
            </a:r>
            <a:endParaRPr lang="de-DE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de-DE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de-DE" sz="1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1651379" y="2756848"/>
            <a:ext cx="504967" cy="286603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3168555" y="2756848"/>
            <a:ext cx="504967" cy="286603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>
            <a:off x="5843516" y="2756848"/>
            <a:ext cx="504967" cy="286603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unten 17"/>
          <p:cNvSpPr/>
          <p:nvPr/>
        </p:nvSpPr>
        <p:spPr>
          <a:xfrm>
            <a:off x="3141260" y="4001069"/>
            <a:ext cx="504967" cy="286603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23079" y="1514902"/>
            <a:ext cx="7724633" cy="481765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</a:pPr>
            <a:endParaRPr lang="de-DE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Different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wordings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terminologies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(i.e.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hazard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endParaRPr lang="de-DE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Different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users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requirements</a:t>
            </a:r>
            <a:endParaRPr lang="de-DE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endParaRPr lang="de-DE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Different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definitions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(i.e. extreme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event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natural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event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endParaRPr lang="de-DE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Different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hazard</a:t>
            </a:r>
            <a:r>
              <a:rPr lang="de-DE" sz="2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types</a:t>
            </a:r>
            <a:endParaRPr lang="de-DE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endParaRPr lang="de-DE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endParaRPr lang="de-DE" sz="2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282" y="247634"/>
            <a:ext cx="8648700" cy="895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11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de-DE" sz="11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2200" dirty="0" smtClean="0">
                <a:solidFill>
                  <a:schemeClr val="tx2"/>
                </a:solidFill>
              </a:rPr>
              <a:t>Download-Center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2200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  <a:hlinkClick r:id="rId3"/>
              </a:rPr>
              <a:t>www.munichre.com/natcatservice</a:t>
            </a:r>
            <a:r>
              <a:rPr lang="de-DE" sz="2200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/downloadcenter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de-DE" sz="2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1538" name="Picture 2" descr="C:\Users\n006596\AppData\Local\Microsoft\Windows\Temporary Internet Files\Content.Outlook\KWI0244B\SnipImage (5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00100" y="1443139"/>
            <a:ext cx="6929486" cy="4414753"/>
          </a:xfrm>
          <a:prstGeom prst="rect">
            <a:avLst/>
          </a:prstGeom>
          <a:noFill/>
        </p:spPr>
      </p:pic>
      <p:pic>
        <p:nvPicPr>
          <p:cNvPr id="5" name="Picture 3" descr="C:\Users\n322003\Desktop\Weltkarte2009_Powerpoint.jpg"/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1538" y="4643445"/>
            <a:ext cx="1604988" cy="68740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00100" y="5408814"/>
            <a:ext cx="1757345" cy="8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</a:t>
            </a:r>
            <a:r>
              <a:rPr lang="en-US" sz="800" dirty="0" err="1" smtClean="0">
                <a:solidFill>
                  <a:schemeClr val="tx2"/>
                </a:solidFill>
              </a:rPr>
              <a:t>Münchener</a:t>
            </a:r>
            <a:r>
              <a:rPr lang="en-US" sz="800" dirty="0" smtClean="0">
                <a:solidFill>
                  <a:schemeClr val="tx2"/>
                </a:solidFill>
              </a:rPr>
              <a:t>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NatCatSERVICE – As at January 2013  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66038" y="119012"/>
            <a:ext cx="54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1200" dirty="0" err="1" smtClean="0">
                <a:solidFill>
                  <a:schemeClr val="tx2"/>
                </a:solidFill>
              </a:rPr>
              <a:t>NatCatSERVICE</a:t>
            </a:r>
            <a:endParaRPr lang="de-DE" sz="1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 Verbindung mit Pfeil 40"/>
          <p:cNvCxnSpPr/>
          <p:nvPr/>
        </p:nvCxnSpPr>
        <p:spPr>
          <a:xfrm rot="10800000" flipV="1">
            <a:off x="2348865" y="3381375"/>
            <a:ext cx="695325" cy="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rot="10800000" flipV="1">
            <a:off x="2348865" y="4400550"/>
            <a:ext cx="695325" cy="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rot="10800000" flipH="1" flipV="1">
            <a:off x="6063615" y="3371850"/>
            <a:ext cx="695325" cy="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rot="10800000" flipH="1" flipV="1">
            <a:off x="6063615" y="4400550"/>
            <a:ext cx="695325" cy="0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rot="5400000" flipH="1" flipV="1">
            <a:off x="4376738" y="3183890"/>
            <a:ext cx="373062" cy="1588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0" dirty="0" err="1" smtClean="0"/>
              <a:t>NatCatSERVICE</a:t>
            </a:r>
            <a:r>
              <a:rPr lang="de-DE" kern="0" dirty="0" smtClean="0"/>
              <a:t> User</a:t>
            </a:r>
            <a:r>
              <a:rPr lang="de-DE" b="1" kern="0" dirty="0" smtClean="0"/>
              <a:t/>
            </a:r>
            <a:br>
              <a:rPr lang="de-DE" b="1" kern="0" dirty="0" smtClean="0"/>
            </a:br>
            <a:endParaRPr lang="de-DE" dirty="0"/>
          </a:p>
        </p:txBody>
      </p:sp>
      <p:grpSp>
        <p:nvGrpSpPr>
          <p:cNvPr id="3" name="Gruppieren 45"/>
          <p:cNvGrpSpPr/>
          <p:nvPr/>
        </p:nvGrpSpPr>
        <p:grpSpPr>
          <a:xfrm>
            <a:off x="3546000" y="1520824"/>
            <a:ext cx="2052000" cy="1442069"/>
            <a:chOff x="3546000" y="1520824"/>
            <a:chExt cx="2052000" cy="14420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hteck 10"/>
            <p:cNvSpPr/>
            <p:nvPr/>
          </p:nvSpPr>
          <p:spPr>
            <a:xfrm>
              <a:off x="3546000" y="1520824"/>
              <a:ext cx="2052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anchor="ctr"/>
            <a:lstStyle/>
            <a:p>
              <a:pPr marL="265113" lvl="0" indent="-265113" algn="ctr">
                <a:lnSpc>
                  <a:spcPct val="130000"/>
                </a:lnSpc>
                <a:spcBef>
                  <a:spcPts val="838"/>
                </a:spcBef>
              </a:pPr>
              <a:r>
                <a:rPr lang="en-GB" sz="1400" b="1" dirty="0" smtClean="0">
                  <a:solidFill>
                    <a:prstClr val="black"/>
                  </a:solidFill>
                </a:rPr>
                <a:t>Clients</a:t>
              </a:r>
              <a:endParaRPr lang="en-GB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19" name="Grafik 79" descr="shutterstock_9608563.jpg"/>
            <p:cNvPicPr>
              <a:picLocks noChangeAspect="1"/>
            </p:cNvPicPr>
            <p:nvPr/>
          </p:nvPicPr>
          <p:blipFill>
            <a:blip r:embed="rId2" cstate="screen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546000" y="1883728"/>
              <a:ext cx="2052000" cy="1079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48"/>
          <p:cNvGrpSpPr/>
          <p:nvPr/>
        </p:nvGrpSpPr>
        <p:grpSpPr>
          <a:xfrm>
            <a:off x="454746" y="4578926"/>
            <a:ext cx="2052000" cy="1384177"/>
            <a:chOff x="274638" y="4190999"/>
            <a:chExt cx="2052000" cy="13841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hteck 9"/>
            <p:cNvSpPr/>
            <p:nvPr/>
          </p:nvSpPr>
          <p:spPr>
            <a:xfrm>
              <a:off x="274638" y="4190999"/>
              <a:ext cx="2052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76" indent="-265176" algn="ctr">
                <a:lnSpc>
                  <a:spcPct val="130000"/>
                </a:lnSpc>
                <a:spcBef>
                  <a:spcPts val="840"/>
                </a:spcBef>
                <a:defRPr/>
              </a:pPr>
              <a:r>
                <a:rPr lang="en-GB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General public</a:t>
              </a:r>
              <a:endParaRPr lang="en-GB" sz="1400" b="1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pic>
          <p:nvPicPr>
            <p:cNvPr id="20" name="Grafik 81" descr="shutterstock_2596568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74638" y="4527752"/>
              <a:ext cx="2052000" cy="1047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ieren 49"/>
          <p:cNvGrpSpPr/>
          <p:nvPr/>
        </p:nvGrpSpPr>
        <p:grpSpPr>
          <a:xfrm>
            <a:off x="3546000" y="4862195"/>
            <a:ext cx="2052000" cy="1435832"/>
            <a:chOff x="3546000" y="4862195"/>
            <a:chExt cx="2052000" cy="14358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546000" y="4862195"/>
              <a:ext cx="2052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76" indent="-265176" algn="ctr">
                <a:lnSpc>
                  <a:spcPct val="130000"/>
                </a:lnSpc>
                <a:spcBef>
                  <a:spcPts val="840"/>
                </a:spcBef>
                <a:defRPr/>
              </a:pPr>
              <a:r>
                <a:rPr lang="en-GB" sz="1400" b="1" dirty="0" smtClean="0">
                  <a:solidFill>
                    <a:schemeClr val="tx1"/>
                  </a:solidFill>
                  <a:latin typeface="Arial"/>
                  <a:cs typeface="Arial"/>
                </a:rPr>
                <a:t>Political committees</a:t>
              </a:r>
            </a:p>
          </p:txBody>
        </p:sp>
        <p:pic>
          <p:nvPicPr>
            <p:cNvPr id="21" name="Grafik 82" descr="shutterstock_11073745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46000" y="5216525"/>
              <a:ext cx="2052000" cy="1081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47"/>
          <p:cNvGrpSpPr/>
          <p:nvPr/>
        </p:nvGrpSpPr>
        <p:grpSpPr>
          <a:xfrm>
            <a:off x="6800850" y="3428974"/>
            <a:ext cx="2052000" cy="1381753"/>
            <a:chOff x="6800850" y="4190999"/>
            <a:chExt cx="2052000" cy="13817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hteck 7"/>
            <p:cNvSpPr/>
            <p:nvPr/>
          </p:nvSpPr>
          <p:spPr>
            <a:xfrm>
              <a:off x="6800850" y="4190999"/>
              <a:ext cx="2052000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anchor="ctr"/>
            <a:lstStyle/>
            <a:p>
              <a:pPr marL="265113" lvl="0" indent="-265113" algn="ctr">
                <a:lnSpc>
                  <a:spcPct val="130000"/>
                </a:lnSpc>
                <a:spcBef>
                  <a:spcPts val="838"/>
                </a:spcBef>
              </a:pPr>
              <a:r>
                <a:rPr lang="en-GB" sz="1400" b="1" dirty="0" smtClean="0">
                  <a:solidFill>
                    <a:prstClr val="black"/>
                  </a:solidFill>
                </a:rPr>
                <a:t>Science</a:t>
              </a:r>
              <a:endParaRPr lang="en-GB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22" name="Grafik 83" descr="SCH2097B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800850" y="4527752"/>
              <a:ext cx="2052000" cy="104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pieren 44"/>
          <p:cNvGrpSpPr/>
          <p:nvPr/>
        </p:nvGrpSpPr>
        <p:grpSpPr>
          <a:xfrm>
            <a:off x="274638" y="2457450"/>
            <a:ext cx="2052000" cy="1396337"/>
            <a:chOff x="274638" y="2457450"/>
            <a:chExt cx="2052000" cy="1396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Grafik 78" descr="shutterstock_7704406.jp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74638" y="2812733"/>
              <a:ext cx="2052000" cy="104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274638" y="2457450"/>
              <a:ext cx="2052000" cy="34323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5176" indent="-265176" algn="ctr">
                <a:lnSpc>
                  <a:spcPct val="130000"/>
                </a:lnSpc>
                <a:spcBef>
                  <a:spcPts val="840"/>
                </a:spcBef>
                <a:defRPr/>
              </a:pPr>
              <a:r>
                <a:rPr lang="en-GB" sz="1400" b="1" dirty="0" smtClean="0">
                  <a:latin typeface="Arial"/>
                  <a:cs typeface="Arial"/>
                </a:rPr>
                <a:t>Munich Re Group</a:t>
              </a:r>
              <a:endParaRPr lang="en-GB" sz="1400" b="1" dirty="0">
                <a:latin typeface="Arial"/>
                <a:cs typeface="Arial"/>
              </a:endParaRPr>
            </a:p>
          </p:txBody>
        </p:sp>
      </p:grpSp>
      <p:grpSp>
        <p:nvGrpSpPr>
          <p:cNvPr id="9" name="Gruppieren 30"/>
          <p:cNvGrpSpPr/>
          <p:nvPr/>
        </p:nvGrpSpPr>
        <p:grpSpPr>
          <a:xfrm>
            <a:off x="3072595" y="3224210"/>
            <a:ext cx="3071834" cy="1289733"/>
            <a:chOff x="-223994" y="0"/>
            <a:chExt cx="9631675" cy="3656468"/>
          </a:xfrm>
        </p:grpSpPr>
        <p:grpSp>
          <p:nvGrpSpPr>
            <p:cNvPr id="12" name="Gruppieren 10"/>
            <p:cNvGrpSpPr>
              <a:grpSpLocks/>
            </p:cNvGrpSpPr>
            <p:nvPr/>
          </p:nvGrpSpPr>
          <p:grpSpPr bwMode="auto">
            <a:xfrm>
              <a:off x="-223994" y="0"/>
              <a:ext cx="9631674" cy="2222500"/>
              <a:chOff x="-223983" y="-26"/>
              <a:chExt cx="9631282" cy="2222501"/>
            </a:xfrm>
          </p:grpSpPr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7024061" y="-26"/>
                <a:ext cx="2383238" cy="22212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8" descr="RTRAPIH_ivan_cuba_13092004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2150560" y="-26"/>
                <a:ext cx="2364962" cy="22212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10" descr="AP02081305616_flood_germany_13082002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4621529" y="-26"/>
                <a:ext cx="2296523" cy="222120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12" descr="AP99092202005_earthquake_taiwan_22091999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-223983" y="-26"/>
                <a:ext cx="2268537" cy="222250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Rechteck 32"/>
            <p:cNvSpPr/>
            <p:nvPr/>
          </p:nvSpPr>
          <p:spPr>
            <a:xfrm>
              <a:off x="-223994" y="2113366"/>
              <a:ext cx="9631675" cy="15431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r>
                <a:rPr lang="de-DE" b="1" dirty="0" err="1" smtClean="0">
                  <a:solidFill>
                    <a:schemeClr val="bg1"/>
                  </a:solidFill>
                </a:rPr>
                <a:t>NatCatSERVICE</a:t>
              </a:r>
              <a:endParaRPr lang="de-DE" sz="2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hteck 37"/>
          <p:cNvSpPr/>
          <p:nvPr/>
        </p:nvSpPr>
        <p:spPr>
          <a:xfrm>
            <a:off x="3073083" y="3223260"/>
            <a:ext cx="3060000" cy="1264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mit Pfeil 39"/>
          <p:cNvCxnSpPr/>
          <p:nvPr/>
        </p:nvCxnSpPr>
        <p:spPr>
          <a:xfrm rot="16200000" flipH="1">
            <a:off x="4376737" y="4644073"/>
            <a:ext cx="373063" cy="1588"/>
          </a:xfrm>
          <a:prstGeom prst="straightConnector1">
            <a:avLst/>
          </a:prstGeom>
          <a:ln w="95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46"/>
          <p:cNvGrpSpPr/>
          <p:nvPr/>
        </p:nvGrpSpPr>
        <p:grpSpPr>
          <a:xfrm>
            <a:off x="6826487" y="5133083"/>
            <a:ext cx="2124000" cy="1503244"/>
            <a:chOff x="6826487" y="5133083"/>
            <a:chExt cx="2124000" cy="1503244"/>
          </a:xfrm>
        </p:grpSpPr>
        <p:pic>
          <p:nvPicPr>
            <p:cNvPr id="45" name="Picture 3" descr="C:\Users\n336182\Desktop\NewspaperRTR33T7Q.jpg"/>
            <p:cNvPicPr preferRelativeResize="0"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26487" y="5196327"/>
              <a:ext cx="2124000" cy="1440000"/>
            </a:xfrm>
            <a:prstGeom prst="rect">
              <a:avLst/>
            </a:prstGeom>
            <a:noFill/>
          </p:spPr>
        </p:pic>
        <p:sp>
          <p:nvSpPr>
            <p:cNvPr id="46" name="Rechteck 45"/>
            <p:cNvSpPr/>
            <p:nvPr/>
          </p:nvSpPr>
          <p:spPr>
            <a:xfrm>
              <a:off x="6828558" y="5133083"/>
              <a:ext cx="2121477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anchor="ctr"/>
            <a:lstStyle/>
            <a:p>
              <a:pPr marL="265113" lvl="0" indent="-265113" algn="ctr">
                <a:lnSpc>
                  <a:spcPct val="130000"/>
                </a:lnSpc>
                <a:spcBef>
                  <a:spcPts val="838"/>
                </a:spcBef>
              </a:pPr>
              <a:r>
                <a:rPr lang="en-GB" sz="1400" b="1" dirty="0" smtClean="0">
                  <a:solidFill>
                    <a:prstClr val="black"/>
                  </a:solidFill>
                </a:rPr>
                <a:t>Media</a:t>
              </a:r>
              <a:endParaRPr lang="en-GB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uppieren 48"/>
          <p:cNvGrpSpPr/>
          <p:nvPr/>
        </p:nvGrpSpPr>
        <p:grpSpPr>
          <a:xfrm>
            <a:off x="6802582" y="1446043"/>
            <a:ext cx="2056306" cy="1671230"/>
            <a:chOff x="6802582" y="1446043"/>
            <a:chExt cx="2056306" cy="1671230"/>
          </a:xfrm>
        </p:grpSpPr>
        <p:sp>
          <p:nvSpPr>
            <p:cNvPr id="15" name="Rechteck 14"/>
            <p:cNvSpPr/>
            <p:nvPr/>
          </p:nvSpPr>
          <p:spPr>
            <a:xfrm>
              <a:off x="6806250" y="1446043"/>
              <a:ext cx="2052638" cy="360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anchor="ctr"/>
            <a:lstStyle/>
            <a:p>
              <a:pPr marL="265176" lvl="0" indent="-265176" algn="ctr">
                <a:lnSpc>
                  <a:spcPct val="130000"/>
                </a:lnSpc>
                <a:spcBef>
                  <a:spcPts val="840"/>
                </a:spcBef>
                <a:defRPr/>
              </a:pPr>
              <a:r>
                <a:rPr lang="en-GB" sz="1400" b="1" dirty="0" smtClean="0">
                  <a:solidFill>
                    <a:prstClr val="black"/>
                  </a:solidFill>
                </a:rPr>
                <a:t>Analysts, investors</a:t>
              </a:r>
              <a:endParaRPr lang="en-GB" sz="1400" b="1" dirty="0">
                <a:solidFill>
                  <a:prstClr val="black"/>
                </a:solidFill>
              </a:endParaRPr>
            </a:p>
          </p:txBody>
        </p:sp>
        <p:pic>
          <p:nvPicPr>
            <p:cNvPr id="48" name="Picture 2" descr="C:\Users\n336182\Desktop\AnalystsRTR33H58.jpg"/>
            <p:cNvPicPr preferRelativeResize="0">
              <a:picLocks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02582" y="1782332"/>
              <a:ext cx="2022229" cy="1334941"/>
            </a:xfrm>
            <a:prstGeom prst="rect">
              <a:avLst/>
            </a:prstGeom>
            <a:noFill/>
          </p:spPr>
        </p:pic>
      </p:grp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800" dirty="0">
                <a:solidFill>
                  <a:schemeClr val="tx2"/>
                </a:solidFill>
              </a:rPr>
              <a:t>© </a:t>
            </a:r>
            <a:r>
              <a:rPr lang="de-DE" sz="800" dirty="0" smtClean="0">
                <a:solidFill>
                  <a:schemeClr val="tx2"/>
                </a:solidFill>
              </a:rPr>
              <a:t>2012 Münchener Rückversicherungs-Gesellschaft</a:t>
            </a:r>
            <a:r>
              <a:rPr lang="de-DE" sz="800" dirty="0">
                <a:solidFill>
                  <a:schemeClr val="tx2"/>
                </a:solidFill>
              </a:rPr>
              <a:t>, </a:t>
            </a:r>
            <a:r>
              <a:rPr lang="de-DE" sz="800" dirty="0" err="1" smtClean="0">
                <a:solidFill>
                  <a:schemeClr val="tx2"/>
                </a:solidFill>
              </a:rPr>
              <a:t>Geo</a:t>
            </a:r>
            <a:r>
              <a:rPr lang="de-DE" sz="800" dirty="0" smtClean="0">
                <a:solidFill>
                  <a:schemeClr val="tx2"/>
                </a:solidFill>
              </a:rPr>
              <a:t> </a:t>
            </a:r>
            <a:r>
              <a:rPr lang="de-DE" sz="800" dirty="0" err="1" smtClean="0">
                <a:solidFill>
                  <a:schemeClr val="tx2"/>
                </a:solidFill>
              </a:rPr>
              <a:t>Risks</a:t>
            </a:r>
            <a:r>
              <a:rPr lang="de-DE" sz="800" dirty="0" smtClean="0">
                <a:solidFill>
                  <a:schemeClr val="tx2"/>
                </a:solidFill>
              </a:rPr>
              <a:t> Research, </a:t>
            </a:r>
            <a:r>
              <a:rPr lang="de-DE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188" y="4293096"/>
            <a:ext cx="8572500" cy="863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 smtClean="0">
                <a:solidFill>
                  <a:schemeClr val="tx1"/>
                </a:solidFill>
              </a:rPr>
              <a:t>Thank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you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3491" name="Untertitel 2"/>
          <p:cNvSpPr txBox="1">
            <a:spLocks/>
          </p:cNvSpPr>
          <p:nvPr/>
        </p:nvSpPr>
        <p:spPr bwMode="auto">
          <a:xfrm>
            <a:off x="360363" y="5733752"/>
            <a:ext cx="6318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Angelika </a:t>
            </a:r>
            <a:r>
              <a:rPr lang="en-US" dirty="0"/>
              <a:t>Wirtz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Geo Risks Research/Corporate Climate Centre</a:t>
            </a:r>
            <a:br>
              <a:rPr lang="en-US" dirty="0"/>
            </a:br>
            <a:r>
              <a:rPr lang="en-US" dirty="0"/>
              <a:t>Munich Re</a:t>
            </a:r>
          </a:p>
        </p:txBody>
      </p:sp>
      <p:sp>
        <p:nvSpPr>
          <p:cNvPr id="9" name="Rechtwinkliges Dreieck 8"/>
          <p:cNvSpPr/>
          <p:nvPr/>
        </p:nvSpPr>
        <p:spPr>
          <a:xfrm rot="16200000">
            <a:off x="8536781" y="3607594"/>
            <a:ext cx="642938" cy="571500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34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6"/>
          <p:cNvGrpSpPr/>
          <p:nvPr/>
        </p:nvGrpSpPr>
        <p:grpSpPr>
          <a:xfrm>
            <a:off x="384244" y="1654629"/>
            <a:ext cx="3941014" cy="4142014"/>
            <a:chOff x="64929" y="1260475"/>
            <a:chExt cx="5038725" cy="5203825"/>
          </a:xfrm>
        </p:grpSpPr>
        <p:grpSp>
          <p:nvGrpSpPr>
            <p:cNvPr id="3" name="Group 3097"/>
            <p:cNvGrpSpPr>
              <a:grpSpLocks/>
            </p:cNvGrpSpPr>
            <p:nvPr/>
          </p:nvGrpSpPr>
          <p:grpSpPr bwMode="auto">
            <a:xfrm>
              <a:off x="155417" y="5441950"/>
              <a:ext cx="4287837" cy="1022350"/>
              <a:chOff x="2283" y="3428"/>
              <a:chExt cx="2701" cy="644"/>
            </a:xfrm>
          </p:grpSpPr>
          <p:sp>
            <p:nvSpPr>
              <p:cNvPr id="6159" name="Line 3083"/>
              <p:cNvSpPr>
                <a:spLocks noChangeShapeType="1"/>
              </p:cNvSpPr>
              <p:nvPr/>
            </p:nvSpPr>
            <p:spPr bwMode="auto">
              <a:xfrm>
                <a:off x="4290" y="3428"/>
                <a:ext cx="2" cy="194"/>
              </a:xfrm>
              <a:prstGeom prst="line">
                <a:avLst/>
              </a:prstGeom>
              <a:noFill/>
              <a:ln w="63500">
                <a:solidFill>
                  <a:srgbClr val="333399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" name="Group 3091"/>
              <p:cNvGrpSpPr>
                <a:grpSpLocks/>
              </p:cNvGrpSpPr>
              <p:nvPr/>
            </p:nvGrpSpPr>
            <p:grpSpPr bwMode="auto">
              <a:xfrm>
                <a:off x="2283" y="3548"/>
                <a:ext cx="2701" cy="524"/>
                <a:chOff x="2283" y="3548"/>
                <a:chExt cx="2701" cy="524"/>
              </a:xfrm>
            </p:grpSpPr>
            <p:pic>
              <p:nvPicPr>
                <p:cNvPr id="6161" name="Picture 3086" descr="C:\user\Projects\GIS\walkman.tif"/>
                <p:cNvPicPr>
                  <a:picLocks noChangeAspect="1"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3195" y="3548"/>
                  <a:ext cx="1789" cy="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62" name="Text Box 3088"/>
                <p:cNvSpPr txBox="1">
                  <a:spLocks noChangeArrowheads="1"/>
                </p:cNvSpPr>
                <p:nvPr/>
              </p:nvSpPr>
              <p:spPr bwMode="auto">
                <a:xfrm>
                  <a:off x="2283" y="3698"/>
                  <a:ext cx="1110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de-DE" dirty="0" err="1" smtClean="0">
                      <a:solidFill>
                        <a:srgbClr val="2F385E"/>
                      </a:solidFill>
                    </a:rPr>
                    <a:t>local</a:t>
                  </a:r>
                  <a:endParaRPr lang="de-DE" dirty="0">
                    <a:solidFill>
                      <a:srgbClr val="2F385E"/>
                    </a:solidFill>
                  </a:endParaRPr>
                </a:p>
              </p:txBody>
            </p:sp>
          </p:grpSp>
        </p:grpSp>
        <p:grpSp>
          <p:nvGrpSpPr>
            <p:cNvPr id="5" name="Gruppieren 24"/>
            <p:cNvGrpSpPr/>
            <p:nvPr/>
          </p:nvGrpSpPr>
          <p:grpSpPr>
            <a:xfrm>
              <a:off x="64929" y="1260475"/>
              <a:ext cx="5038725" cy="4324350"/>
              <a:chOff x="64929" y="1260475"/>
              <a:chExt cx="5038725" cy="4324350"/>
            </a:xfrm>
          </p:grpSpPr>
          <p:grpSp>
            <p:nvGrpSpPr>
              <p:cNvPr id="6" name="Group 3094"/>
              <p:cNvGrpSpPr>
                <a:grpSpLocks/>
              </p:cNvGrpSpPr>
              <p:nvPr/>
            </p:nvGrpSpPr>
            <p:grpSpPr bwMode="auto">
              <a:xfrm>
                <a:off x="2412842" y="2895600"/>
                <a:ext cx="1871662" cy="927100"/>
                <a:chOff x="3705" y="1824"/>
                <a:chExt cx="1179" cy="584"/>
              </a:xfrm>
            </p:grpSpPr>
            <p:pic>
              <p:nvPicPr>
                <p:cNvPr id="6167" name="Picture 3080" descr="C:\user\Projects\GIS\ger.tif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3705" y="1956"/>
                  <a:ext cx="1179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68" name="Line 3084"/>
                <p:cNvSpPr>
                  <a:spLocks noChangeShapeType="1"/>
                </p:cNvSpPr>
                <p:nvPr/>
              </p:nvSpPr>
              <p:spPr bwMode="auto">
                <a:xfrm>
                  <a:off x="4290" y="1824"/>
                  <a:ext cx="2" cy="194"/>
                </a:xfrm>
                <a:prstGeom prst="line">
                  <a:avLst/>
                </a:prstGeom>
                <a:noFill/>
                <a:ln w="63500">
                  <a:solidFill>
                    <a:srgbClr val="3333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3095"/>
              <p:cNvGrpSpPr>
                <a:grpSpLocks/>
              </p:cNvGrpSpPr>
              <p:nvPr/>
            </p:nvGrpSpPr>
            <p:grpSpPr bwMode="auto">
              <a:xfrm>
                <a:off x="1958817" y="3867150"/>
                <a:ext cx="2752725" cy="860425"/>
                <a:chOff x="3419" y="2436"/>
                <a:chExt cx="1734" cy="542"/>
              </a:xfrm>
            </p:grpSpPr>
            <p:pic>
              <p:nvPicPr>
                <p:cNvPr id="6165" name="Picture 3076" descr="C:\user\Projects\GIS\bay_hoe_m.tif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3419" y="2479"/>
                  <a:ext cx="1734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66" name="Line 3085"/>
                <p:cNvSpPr>
                  <a:spLocks noChangeShapeType="1"/>
                </p:cNvSpPr>
                <p:nvPr/>
              </p:nvSpPr>
              <p:spPr bwMode="auto">
                <a:xfrm>
                  <a:off x="4290" y="2436"/>
                  <a:ext cx="2" cy="194"/>
                </a:xfrm>
                <a:prstGeom prst="line">
                  <a:avLst/>
                </a:prstGeom>
                <a:noFill/>
                <a:ln w="63500">
                  <a:solidFill>
                    <a:srgbClr val="3333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3090"/>
              <p:cNvGrpSpPr>
                <a:grpSpLocks/>
              </p:cNvGrpSpPr>
              <p:nvPr/>
            </p:nvGrpSpPr>
            <p:grpSpPr bwMode="auto">
              <a:xfrm>
                <a:off x="64929" y="1260475"/>
                <a:ext cx="5038725" cy="912813"/>
                <a:chOff x="2226" y="794"/>
                <a:chExt cx="3174" cy="575"/>
              </a:xfrm>
            </p:grpSpPr>
            <p:pic>
              <p:nvPicPr>
                <p:cNvPr id="6163" name="Picture 3082" descr="C:\user\Projects\GIS\world.tif"/>
                <p:cNvPicPr preferRelativeResize="0">
                  <a:picLocks noChangeAspect="1" noChangeArrowheads="1"/>
                </p:cNvPicPr>
                <p:nvPr/>
              </p:nvPicPr>
              <p:blipFill>
                <a:blip r:embed="rId5" cstate="screen"/>
                <a:srcRect/>
                <a:stretch>
                  <a:fillRect/>
                </a:stretch>
              </p:blipFill>
              <p:spPr bwMode="auto">
                <a:xfrm>
                  <a:off x="3216" y="794"/>
                  <a:ext cx="2184" cy="4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64" name="Text Box 3087"/>
                <p:cNvSpPr txBox="1">
                  <a:spLocks noChangeArrowheads="1"/>
                </p:cNvSpPr>
                <p:nvPr/>
              </p:nvSpPr>
              <p:spPr bwMode="auto">
                <a:xfrm>
                  <a:off x="2226" y="1081"/>
                  <a:ext cx="110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de-DE">
                      <a:solidFill>
                        <a:srgbClr val="2F385E"/>
                      </a:solidFill>
                    </a:rPr>
                    <a:t>global</a:t>
                  </a:r>
                </a:p>
              </p:txBody>
            </p:sp>
          </p:grpSp>
          <p:grpSp>
            <p:nvGrpSpPr>
              <p:cNvPr id="9" name="Group 3093"/>
              <p:cNvGrpSpPr>
                <a:grpSpLocks/>
              </p:cNvGrpSpPr>
              <p:nvPr/>
            </p:nvGrpSpPr>
            <p:grpSpPr bwMode="auto">
              <a:xfrm>
                <a:off x="1165067" y="1990725"/>
                <a:ext cx="3546475" cy="3594100"/>
                <a:chOff x="2919" y="1254"/>
                <a:chExt cx="2234" cy="2264"/>
              </a:xfrm>
            </p:grpSpPr>
            <p:sp>
              <p:nvSpPr>
                <p:cNvPr id="6155" name="Line 3077"/>
                <p:cNvSpPr>
                  <a:spLocks noChangeShapeType="1"/>
                </p:cNvSpPr>
                <p:nvPr/>
              </p:nvSpPr>
              <p:spPr bwMode="auto">
                <a:xfrm>
                  <a:off x="4290" y="1254"/>
                  <a:ext cx="2" cy="194"/>
                </a:xfrm>
                <a:prstGeom prst="line">
                  <a:avLst/>
                </a:prstGeom>
                <a:noFill/>
                <a:ln w="63500">
                  <a:solidFill>
                    <a:srgbClr val="3333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0" name="Group 3092"/>
                <p:cNvGrpSpPr>
                  <a:grpSpLocks/>
                </p:cNvGrpSpPr>
                <p:nvPr/>
              </p:nvGrpSpPr>
              <p:grpSpPr bwMode="auto">
                <a:xfrm>
                  <a:off x="2919" y="1397"/>
                  <a:ext cx="2234" cy="2121"/>
                  <a:chOff x="2919" y="1397"/>
                  <a:chExt cx="2234" cy="2121"/>
                </a:xfrm>
              </p:grpSpPr>
              <p:pic>
                <p:nvPicPr>
                  <p:cNvPr id="6157" name="Picture 3081" descr="C:\user\Projects\GIS\eur.tif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6" cstate="screen"/>
                  <a:srcRect/>
                  <a:stretch>
                    <a:fillRect/>
                  </a:stretch>
                </p:blipFill>
                <p:spPr bwMode="auto">
                  <a:xfrm>
                    <a:off x="3419" y="1438"/>
                    <a:ext cx="1734" cy="4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158" name="Line 30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9" y="1397"/>
                    <a:ext cx="8" cy="2121"/>
                  </a:xfrm>
                  <a:prstGeom prst="line">
                    <a:avLst/>
                  </a:prstGeom>
                  <a:noFill/>
                  <a:ln w="101600">
                    <a:solidFill>
                      <a:srgbClr val="2F385E"/>
                    </a:solidFill>
                    <a:round/>
                    <a:headEnd type="triangle" w="med" len="med"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1" name="Group 3096"/>
              <p:cNvGrpSpPr>
                <a:grpSpLocks/>
              </p:cNvGrpSpPr>
              <p:nvPr/>
            </p:nvGrpSpPr>
            <p:grpSpPr bwMode="auto">
              <a:xfrm>
                <a:off x="1658779" y="4619625"/>
                <a:ext cx="3224213" cy="804863"/>
                <a:chOff x="3230" y="2910"/>
                <a:chExt cx="2031" cy="507"/>
              </a:xfrm>
            </p:grpSpPr>
            <p:pic>
              <p:nvPicPr>
                <p:cNvPr id="6153" name="Picture 3079" descr="C:\user\Projects\GIS\M_1000_m.tif"/>
                <p:cNvPicPr preferRelativeResize="0">
                  <a:picLocks noChangeAspect="1" noChangeArrowheads="1"/>
                </p:cNvPicPr>
                <p:nvPr/>
              </p:nvPicPr>
              <p:blipFill>
                <a:blip r:embed="rId7" cstate="screen"/>
                <a:srcRect/>
                <a:stretch>
                  <a:fillRect/>
                </a:stretch>
              </p:blipFill>
              <p:spPr bwMode="auto">
                <a:xfrm>
                  <a:off x="3230" y="3062"/>
                  <a:ext cx="2031" cy="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54" name="Line 3078"/>
                <p:cNvSpPr>
                  <a:spLocks noChangeShapeType="1"/>
                </p:cNvSpPr>
                <p:nvPr/>
              </p:nvSpPr>
              <p:spPr bwMode="auto">
                <a:xfrm>
                  <a:off x="4289" y="2910"/>
                  <a:ext cx="1" cy="194"/>
                </a:xfrm>
                <a:prstGeom prst="line">
                  <a:avLst/>
                </a:prstGeom>
                <a:noFill/>
                <a:ln w="63500">
                  <a:solidFill>
                    <a:srgbClr val="33339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8" name="Textfeld 27"/>
          <p:cNvSpPr txBox="1"/>
          <p:nvPr/>
        </p:nvSpPr>
        <p:spPr>
          <a:xfrm>
            <a:off x="4688115" y="1915888"/>
            <a:ext cx="3637534" cy="33855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</a:rPr>
              <a:t>Munich  Re, Swiss Re, CRED </a:t>
            </a:r>
            <a:r>
              <a:rPr lang="de-DE" sz="1600" dirty="0" err="1" smtClean="0">
                <a:solidFill>
                  <a:schemeClr val="tx2"/>
                </a:solidFill>
              </a:rPr>
              <a:t>Em</a:t>
            </a:r>
            <a:r>
              <a:rPr lang="de-DE" sz="1600" dirty="0" smtClean="0">
                <a:solidFill>
                  <a:schemeClr val="tx2"/>
                </a:solidFill>
              </a:rPr>
              <a:t>-Dat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702626" y="3127393"/>
            <a:ext cx="3257623" cy="33855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</a:rPr>
              <a:t>&gt;300 </a:t>
            </a:r>
            <a:r>
              <a:rPr lang="de-DE" sz="1600" dirty="0" err="1" smtClean="0">
                <a:solidFill>
                  <a:schemeClr val="tx2"/>
                </a:solidFill>
              </a:rPr>
              <a:t>identified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country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databases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724399" y="4361544"/>
            <a:ext cx="1677062" cy="33855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tx2"/>
                </a:solidFill>
              </a:rPr>
              <a:t>Local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</a:rPr>
              <a:t>databases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33" name="Titel 25"/>
          <p:cNvSpPr txBox="1">
            <a:spLocks/>
          </p:cNvSpPr>
          <p:nvPr/>
        </p:nvSpPr>
        <p:spPr>
          <a:xfrm>
            <a:off x="259200" y="302400"/>
            <a:ext cx="68400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 vs. </a:t>
            </a:r>
            <a:r>
              <a:rPr lang="de-DE" sz="2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ocal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database</a:t>
            </a:r>
            <a:endParaRPr kumimoji="0" lang="de-DE" sz="22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800" dirty="0" smtClean="0">
                <a:solidFill>
                  <a:schemeClr val="tx2"/>
                </a:solidFill>
              </a:rPr>
              <a:t>© 2013 Münchener Rückversicherungs-</a:t>
            </a:r>
            <a:r>
              <a:rPr lang="en-US" sz="800" dirty="0" err="1" smtClean="0">
                <a:solidFill>
                  <a:schemeClr val="tx2"/>
                </a:solidFill>
              </a:rPr>
              <a:t>Gesellschaft</a:t>
            </a:r>
            <a:r>
              <a:rPr lang="en-US" sz="800" dirty="0" smtClean="0">
                <a:solidFill>
                  <a:schemeClr val="tx2"/>
                </a:solidFill>
              </a:rPr>
              <a:t>, Geo Risks Research, </a:t>
            </a:r>
            <a:r>
              <a:rPr lang="en-US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1" descr="C:\Users\n314754\Desktop\1980-2008_alle NatCat_Country-Level_Robinson color.jpg"/>
          <p:cNvPicPr>
            <a:picLocks noChangeAspect="1" noChangeArrowheads="1"/>
          </p:cNvPicPr>
          <p:nvPr/>
        </p:nvPicPr>
        <p:blipFill>
          <a:blip r:embed="rId3" cstate="print"/>
          <a:srcRect l="12635" t="14814" r="6772" b="33349"/>
          <a:stretch>
            <a:fillRect/>
          </a:stretch>
        </p:blipFill>
        <p:spPr bwMode="auto">
          <a:xfrm>
            <a:off x="13780" y="1661019"/>
            <a:ext cx="9088275" cy="412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9200" y="208800"/>
            <a:ext cx="6837362" cy="812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/>
                <a:ea typeface="Arial Unicode MS"/>
                <a:cs typeface="Arial"/>
              </a:rPr>
              <a:t>Natural disasters 1980 - 2012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800" dirty="0">
                <a:solidFill>
                  <a:schemeClr val="tx2"/>
                </a:solidFill>
              </a:rPr>
              <a:t>© </a:t>
            </a:r>
            <a:r>
              <a:rPr lang="de-DE" sz="800" dirty="0" smtClean="0">
                <a:solidFill>
                  <a:schemeClr val="tx2"/>
                </a:solidFill>
              </a:rPr>
              <a:t>2013 Münchener Rückversicherungs-Gesellschaft</a:t>
            </a:r>
            <a:r>
              <a:rPr lang="de-DE" sz="800" dirty="0">
                <a:solidFill>
                  <a:schemeClr val="tx2"/>
                </a:solidFill>
              </a:rPr>
              <a:t>, </a:t>
            </a:r>
            <a:r>
              <a:rPr lang="de-DE" sz="800" dirty="0" err="1" smtClean="0">
                <a:solidFill>
                  <a:schemeClr val="tx2"/>
                </a:solidFill>
              </a:rPr>
              <a:t>Geo</a:t>
            </a:r>
            <a:r>
              <a:rPr lang="de-DE" sz="800" dirty="0" smtClean="0">
                <a:solidFill>
                  <a:schemeClr val="tx2"/>
                </a:solidFill>
              </a:rPr>
              <a:t> </a:t>
            </a:r>
            <a:r>
              <a:rPr lang="de-DE" sz="800" dirty="0" err="1" smtClean="0">
                <a:solidFill>
                  <a:schemeClr val="tx2"/>
                </a:solidFill>
              </a:rPr>
              <a:t>Risks</a:t>
            </a:r>
            <a:r>
              <a:rPr lang="de-DE" sz="800" dirty="0" smtClean="0">
                <a:solidFill>
                  <a:schemeClr val="tx2"/>
                </a:solidFill>
              </a:rPr>
              <a:t> Research, </a:t>
            </a:r>
            <a:r>
              <a:rPr lang="de-DE" sz="800" dirty="0" err="1" smtClean="0">
                <a:solidFill>
                  <a:schemeClr val="tx2"/>
                </a:solidFill>
              </a:rPr>
              <a:t>NatCatSERVICE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Natural </a:t>
            </a:r>
            <a:r>
              <a:rPr lang="de-DE" dirty="0" err="1" smtClean="0"/>
              <a:t>catastrophes</a:t>
            </a:r>
            <a:r>
              <a:rPr lang="de-DE" dirty="0" smtClean="0"/>
              <a:t> </a:t>
            </a:r>
            <a:r>
              <a:rPr lang="de-DE" dirty="0" err="1" smtClean="0"/>
              <a:t>worldwide</a:t>
            </a:r>
            <a:r>
              <a:rPr lang="de-DE" dirty="0" smtClean="0"/>
              <a:t> 1980 – 2012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Number of events with trend</a:t>
            </a:r>
            <a:endParaRPr lang="en-US" sz="1800" dirty="0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288000" y="119012"/>
            <a:ext cx="5400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1200" dirty="0" err="1" smtClean="0">
                <a:solidFill>
                  <a:schemeClr val="tx2"/>
                </a:solidFill>
              </a:rPr>
              <a:t>NatCatSERVICE</a:t>
            </a:r>
            <a:endParaRPr lang="de-DE" sz="1200" dirty="0" smtClean="0">
              <a:solidFill>
                <a:schemeClr val="tx2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87338" y="1261846"/>
            <a:ext cx="1080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 err="1" smtClean="0">
                <a:solidFill>
                  <a:schemeClr val="tx2"/>
                </a:solidFill>
              </a:rPr>
              <a:t>Number</a:t>
            </a:r>
            <a:endParaRPr lang="de-DE" sz="1050" dirty="0">
              <a:solidFill>
                <a:schemeClr val="tx2"/>
              </a:solidFill>
            </a:endParaRPr>
          </a:p>
        </p:txBody>
      </p:sp>
      <p:grpSp>
        <p:nvGrpSpPr>
          <p:cNvPr id="2" name="Gruppieren 19"/>
          <p:cNvGrpSpPr/>
          <p:nvPr/>
        </p:nvGrpSpPr>
        <p:grpSpPr>
          <a:xfrm>
            <a:off x="757672" y="5824704"/>
            <a:ext cx="8089328" cy="553998"/>
            <a:chOff x="757672" y="5824704"/>
            <a:chExt cx="8089328" cy="553998"/>
          </a:xfrm>
        </p:grpSpPr>
        <p:grpSp>
          <p:nvGrpSpPr>
            <p:cNvPr id="3" name="Gruppieren 37"/>
            <p:cNvGrpSpPr/>
            <p:nvPr/>
          </p:nvGrpSpPr>
          <p:grpSpPr>
            <a:xfrm>
              <a:off x="2857459" y="5824704"/>
              <a:ext cx="1964702" cy="400110"/>
              <a:chOff x="7409219" y="2981265"/>
              <a:chExt cx="1964702" cy="400110"/>
            </a:xfrm>
          </p:grpSpPr>
          <p:sp>
            <p:nvSpPr>
              <p:cNvPr id="45" name="Text Box 34"/>
              <p:cNvSpPr txBox="1">
                <a:spLocks noChangeArrowheads="1"/>
              </p:cNvSpPr>
              <p:nvPr/>
            </p:nvSpPr>
            <p:spPr bwMode="auto">
              <a:xfrm>
                <a:off x="7551255" y="2981265"/>
                <a:ext cx="182266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1000" b="1" dirty="0" smtClean="0">
                    <a:solidFill>
                      <a:schemeClr val="tx2"/>
                    </a:solidFill>
                  </a:rPr>
                  <a:t>Meteorological</a:t>
                </a:r>
                <a:r>
                  <a:rPr lang="en-GB" sz="1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GB" sz="1000" b="1" dirty="0" smtClean="0">
                    <a:solidFill>
                      <a:schemeClr val="tx2"/>
                    </a:solidFill>
                  </a:rPr>
                  <a:t>events</a:t>
                </a:r>
              </a:p>
              <a:p>
                <a:pPr>
                  <a:lnSpc>
                    <a:spcPct val="100000"/>
                  </a:lnSpc>
                </a:pPr>
                <a:r>
                  <a:rPr lang="en-GB" sz="1000" dirty="0" smtClean="0">
                    <a:solidFill>
                      <a:schemeClr val="tx2"/>
                    </a:solidFill>
                  </a:rPr>
                  <a:t>(Storm)</a:t>
                </a:r>
                <a:endParaRPr lang="en-GB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7" name="Rectangle 29"/>
              <p:cNvSpPr>
                <a:spLocks noChangeArrowheads="1"/>
              </p:cNvSpPr>
              <p:nvPr/>
            </p:nvSpPr>
            <p:spPr bwMode="auto">
              <a:xfrm>
                <a:off x="7409219" y="3053680"/>
                <a:ext cx="144000" cy="1440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/>
              </a:p>
            </p:txBody>
          </p:sp>
        </p:grpSp>
        <p:grpSp>
          <p:nvGrpSpPr>
            <p:cNvPr id="4" name="Gruppieren 40"/>
            <p:cNvGrpSpPr/>
            <p:nvPr/>
          </p:nvGrpSpPr>
          <p:grpSpPr>
            <a:xfrm>
              <a:off x="4896904" y="5824704"/>
              <a:ext cx="1710926" cy="553998"/>
              <a:chOff x="7357463" y="3705385"/>
              <a:chExt cx="1710926" cy="553998"/>
            </a:xfrm>
          </p:grpSpPr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499498" y="3705385"/>
                <a:ext cx="156889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1000" b="1" dirty="0" smtClean="0">
                    <a:solidFill>
                      <a:schemeClr val="tx2"/>
                    </a:solidFill>
                  </a:rPr>
                  <a:t>Hydrological</a:t>
                </a:r>
                <a:r>
                  <a:rPr lang="de-DE" sz="10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000" b="1" dirty="0" err="1" smtClean="0">
                    <a:solidFill>
                      <a:schemeClr val="tx2"/>
                    </a:solidFill>
                  </a:rPr>
                  <a:t>events</a:t>
                </a:r>
                <a:endParaRPr lang="de-DE" sz="1000" b="1" dirty="0">
                  <a:solidFill>
                    <a:schemeClr val="tx2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000" dirty="0" smtClean="0">
                    <a:solidFill>
                      <a:schemeClr val="tx2"/>
                    </a:solidFill>
                  </a:rPr>
                  <a:t>(</a:t>
                </a:r>
                <a:r>
                  <a:rPr lang="de-DE" sz="1000" dirty="0" err="1" smtClean="0">
                    <a:solidFill>
                      <a:schemeClr val="tx2"/>
                    </a:solidFill>
                  </a:rPr>
                  <a:t>Flood</a:t>
                </a:r>
                <a:r>
                  <a:rPr lang="de-DE" sz="1000" dirty="0" smtClean="0">
                    <a:solidFill>
                      <a:schemeClr val="tx2"/>
                    </a:solidFill>
                  </a:rPr>
                  <a:t>, </a:t>
                </a:r>
                <a:r>
                  <a:rPr lang="de-DE" sz="1000" dirty="0" err="1" smtClean="0">
                    <a:solidFill>
                      <a:schemeClr val="tx2"/>
                    </a:solidFill>
                  </a:rPr>
                  <a:t>mass</a:t>
                </a:r>
                <a:r>
                  <a:rPr lang="de-DE" sz="10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000" dirty="0" err="1" smtClean="0">
                    <a:solidFill>
                      <a:schemeClr val="tx2"/>
                    </a:solidFill>
                  </a:rPr>
                  <a:t>movement</a:t>
                </a:r>
                <a:r>
                  <a:rPr lang="de-DE" sz="1000" dirty="0" smtClean="0">
                    <a:solidFill>
                      <a:schemeClr val="tx2"/>
                    </a:solidFill>
                  </a:rPr>
                  <a:t>)</a:t>
                </a:r>
                <a:endParaRPr lang="de-DE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Rectangle 30"/>
              <p:cNvSpPr>
                <a:spLocks noChangeArrowheads="1"/>
              </p:cNvSpPr>
              <p:nvPr/>
            </p:nvSpPr>
            <p:spPr bwMode="auto">
              <a:xfrm>
                <a:off x="7357463" y="3777800"/>
                <a:ext cx="144000" cy="144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/>
              </a:p>
            </p:txBody>
          </p:sp>
        </p:grpSp>
        <p:grpSp>
          <p:nvGrpSpPr>
            <p:cNvPr id="5" name="Gruppieren 43"/>
            <p:cNvGrpSpPr/>
            <p:nvPr/>
          </p:nvGrpSpPr>
          <p:grpSpPr>
            <a:xfrm>
              <a:off x="6819106" y="5824704"/>
              <a:ext cx="2027894" cy="553998"/>
              <a:chOff x="7297081" y="4495959"/>
              <a:chExt cx="1546036" cy="553998"/>
            </a:xfrm>
          </p:grpSpPr>
          <p:sp>
            <p:nvSpPr>
              <p:cNvPr id="31" name="Text Box 33"/>
              <p:cNvSpPr txBox="1">
                <a:spLocks noChangeArrowheads="1"/>
              </p:cNvSpPr>
              <p:nvPr/>
            </p:nvSpPr>
            <p:spPr bwMode="auto">
              <a:xfrm>
                <a:off x="7439117" y="4495959"/>
                <a:ext cx="14040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1000" b="1" dirty="0" err="1" smtClean="0">
                    <a:solidFill>
                      <a:schemeClr val="tx2"/>
                    </a:solidFill>
                  </a:rPr>
                  <a:t>Climatological</a:t>
                </a:r>
                <a:r>
                  <a:rPr lang="de-DE" sz="10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000" b="1" dirty="0" err="1" smtClean="0">
                    <a:solidFill>
                      <a:schemeClr val="tx2"/>
                    </a:solidFill>
                  </a:rPr>
                  <a:t>events</a:t>
                </a:r>
                <a:r>
                  <a:rPr lang="de-DE" sz="1000" dirty="0">
                    <a:solidFill>
                      <a:schemeClr val="tx2"/>
                    </a:solidFill>
                  </a:rPr>
                  <a:t/>
                </a:r>
                <a:br>
                  <a:rPr lang="de-DE" sz="1000" dirty="0">
                    <a:solidFill>
                      <a:schemeClr val="tx2"/>
                    </a:solidFill>
                  </a:rPr>
                </a:br>
                <a:r>
                  <a:rPr lang="de-DE" sz="1000" dirty="0" smtClean="0">
                    <a:solidFill>
                      <a:schemeClr val="tx2"/>
                    </a:solidFill>
                  </a:rPr>
                  <a:t>(Extreme </a:t>
                </a:r>
                <a:r>
                  <a:rPr lang="de-DE" sz="1000" dirty="0" err="1" smtClean="0">
                    <a:solidFill>
                      <a:schemeClr val="tx2"/>
                    </a:solidFill>
                  </a:rPr>
                  <a:t>temperature</a:t>
                </a:r>
                <a:r>
                  <a:rPr lang="de-DE" sz="1000" dirty="0" smtClean="0">
                    <a:solidFill>
                      <a:schemeClr val="tx2"/>
                    </a:solidFill>
                  </a:rPr>
                  <a:t>, 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000" dirty="0" err="1" smtClean="0">
                    <a:solidFill>
                      <a:schemeClr val="tx2"/>
                    </a:solidFill>
                  </a:rPr>
                  <a:t>drought</a:t>
                </a:r>
                <a:r>
                  <a:rPr lang="de-DE" sz="1000" dirty="0" smtClean="0">
                    <a:solidFill>
                      <a:schemeClr val="tx2"/>
                    </a:solidFill>
                  </a:rPr>
                  <a:t>, </a:t>
                </a:r>
                <a:r>
                  <a:rPr lang="de-DE" sz="1000" dirty="0" err="1" smtClean="0">
                    <a:solidFill>
                      <a:schemeClr val="tx2"/>
                    </a:solidFill>
                  </a:rPr>
                  <a:t>forest</a:t>
                </a:r>
                <a:r>
                  <a:rPr lang="de-DE" sz="1000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000" dirty="0" err="1" smtClean="0">
                    <a:solidFill>
                      <a:schemeClr val="tx2"/>
                    </a:solidFill>
                  </a:rPr>
                  <a:t>fire</a:t>
                </a:r>
                <a:r>
                  <a:rPr lang="de-DE" sz="1000" dirty="0" smtClean="0">
                    <a:solidFill>
                      <a:schemeClr val="tx2"/>
                    </a:solidFill>
                  </a:rPr>
                  <a:t>)</a:t>
                </a:r>
                <a:endParaRPr lang="de-DE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>
                <a:off x="7297081" y="4568375"/>
                <a:ext cx="109783" cy="14400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/>
              </a:p>
            </p:txBody>
          </p:sp>
        </p:grpSp>
        <p:grpSp>
          <p:nvGrpSpPr>
            <p:cNvPr id="6" name="Gruppieren 46"/>
            <p:cNvGrpSpPr/>
            <p:nvPr/>
          </p:nvGrpSpPr>
          <p:grpSpPr>
            <a:xfrm>
              <a:off x="757672" y="5824704"/>
              <a:ext cx="2052202" cy="553998"/>
              <a:chOff x="7297081" y="2133760"/>
              <a:chExt cx="2052202" cy="553998"/>
            </a:xfrm>
          </p:grpSpPr>
          <p:sp>
            <p:nvSpPr>
              <p:cNvPr id="29" name="Text Box 32"/>
              <p:cNvSpPr txBox="1">
                <a:spLocks noChangeArrowheads="1"/>
              </p:cNvSpPr>
              <p:nvPr/>
            </p:nvSpPr>
            <p:spPr bwMode="auto">
              <a:xfrm>
                <a:off x="7439116" y="2133760"/>
                <a:ext cx="191016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1000" b="1" dirty="0" smtClean="0">
                    <a:solidFill>
                      <a:schemeClr val="tx2"/>
                    </a:solidFill>
                  </a:rPr>
                  <a:t>Geophysical</a:t>
                </a:r>
                <a:r>
                  <a:rPr lang="en-GB" sz="1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GB" sz="1000" b="1" dirty="0" smtClean="0">
                    <a:solidFill>
                      <a:schemeClr val="tx2"/>
                    </a:solidFill>
                  </a:rPr>
                  <a:t>events</a:t>
                </a:r>
                <a:r>
                  <a:rPr lang="en-GB" sz="1000" dirty="0" smtClean="0">
                    <a:solidFill>
                      <a:schemeClr val="tx2"/>
                    </a:solidFill>
                  </a:rPr>
                  <a:t/>
                </a:r>
                <a:br>
                  <a:rPr lang="en-GB" sz="1000" dirty="0" smtClean="0">
                    <a:solidFill>
                      <a:schemeClr val="tx2"/>
                    </a:solidFill>
                  </a:rPr>
                </a:br>
                <a:r>
                  <a:rPr lang="en-GB" sz="1000" dirty="0" smtClean="0">
                    <a:solidFill>
                      <a:schemeClr val="tx2"/>
                    </a:solidFill>
                  </a:rPr>
                  <a:t>(Earthquake, tsunami, </a:t>
                </a:r>
                <a:br>
                  <a:rPr lang="en-GB" sz="1000" dirty="0" smtClean="0">
                    <a:solidFill>
                      <a:schemeClr val="tx2"/>
                    </a:solidFill>
                  </a:rPr>
                </a:br>
                <a:r>
                  <a:rPr lang="en-GB" sz="1000" dirty="0" smtClean="0">
                    <a:solidFill>
                      <a:schemeClr val="tx2"/>
                    </a:solidFill>
                  </a:rPr>
                  <a:t>volcanic eruption)</a:t>
                </a:r>
                <a:endParaRPr lang="en-GB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7297081" y="2206175"/>
                <a:ext cx="144000" cy="14400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000"/>
              </a:p>
            </p:txBody>
          </p:sp>
        </p:grpSp>
      </p:grp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800" dirty="0">
                <a:solidFill>
                  <a:schemeClr val="tx2"/>
                </a:solidFill>
              </a:rPr>
              <a:t>© </a:t>
            </a:r>
            <a:r>
              <a:rPr lang="de-DE" sz="800" dirty="0" smtClean="0">
                <a:solidFill>
                  <a:schemeClr val="tx2"/>
                </a:solidFill>
              </a:rPr>
              <a:t>2013 Münchener Rückversicherungs-Gesellschaft</a:t>
            </a:r>
            <a:r>
              <a:rPr lang="de-DE" sz="800" dirty="0">
                <a:solidFill>
                  <a:schemeClr val="tx2"/>
                </a:solidFill>
              </a:rPr>
              <a:t>, </a:t>
            </a:r>
            <a:r>
              <a:rPr lang="de-DE" sz="800" dirty="0" smtClean="0">
                <a:solidFill>
                  <a:schemeClr val="tx2"/>
                </a:solidFill>
              </a:rPr>
              <a:t>Geo Risks Research, NatCatSERVICE – As at </a:t>
            </a:r>
            <a:r>
              <a:rPr lang="de-DE" sz="800" dirty="0" err="1" smtClean="0">
                <a:solidFill>
                  <a:schemeClr val="tx2"/>
                </a:solidFill>
              </a:rPr>
              <a:t>January</a:t>
            </a:r>
            <a:r>
              <a:rPr lang="de-DE" sz="800" dirty="0" smtClean="0">
                <a:solidFill>
                  <a:schemeClr val="tx2"/>
                </a:solidFill>
              </a:rPr>
              <a:t> 2013  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981075"/>
            <a:ext cx="8715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88" y="986475"/>
            <a:ext cx="8677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259200" y="252000"/>
            <a:ext cx="6840000" cy="720000"/>
          </a:xfrm>
        </p:spPr>
        <p:txBody>
          <a:bodyPr>
            <a:normAutofit/>
          </a:bodyPr>
          <a:lstStyle/>
          <a:p>
            <a:r>
              <a:rPr lang="de-DE" dirty="0" smtClean="0"/>
              <a:t>Natural </a:t>
            </a:r>
            <a:r>
              <a:rPr lang="de-DE" dirty="0" err="1" smtClean="0"/>
              <a:t>catastrophes</a:t>
            </a:r>
            <a:r>
              <a:rPr lang="de-DE" dirty="0" smtClean="0"/>
              <a:t> </a:t>
            </a:r>
            <a:r>
              <a:rPr lang="de-DE" dirty="0" err="1" smtClean="0"/>
              <a:t>worldwide</a:t>
            </a:r>
            <a:r>
              <a:rPr lang="de-DE" dirty="0" smtClean="0"/>
              <a:t> 1980 – 2012</a:t>
            </a:r>
            <a:br>
              <a:rPr lang="de-DE" dirty="0" smtClean="0"/>
            </a:br>
            <a:r>
              <a:rPr lang="de-DE" sz="1800" dirty="0" smtClean="0"/>
              <a:t>Overall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insured</a:t>
            </a:r>
            <a:r>
              <a:rPr lang="de-DE" sz="1800" dirty="0" smtClean="0"/>
              <a:t> </a:t>
            </a:r>
            <a:r>
              <a:rPr lang="de-DE" sz="1800" dirty="0" err="1" smtClean="0"/>
              <a:t>losses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trend</a:t>
            </a:r>
            <a:endParaRPr lang="de-DE" sz="1800" dirty="0"/>
          </a:p>
        </p:txBody>
      </p:sp>
      <p:sp>
        <p:nvSpPr>
          <p:cNvPr id="23" name="Rechteck 22"/>
          <p:cNvSpPr/>
          <p:nvPr/>
        </p:nvSpPr>
        <p:spPr>
          <a:xfrm>
            <a:off x="287338" y="1261846"/>
            <a:ext cx="1080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(</a:t>
            </a:r>
            <a:r>
              <a:rPr lang="de-DE" sz="1050" dirty="0" err="1" smtClean="0">
                <a:solidFill>
                  <a:schemeClr val="tx2"/>
                </a:solidFill>
              </a:rPr>
              <a:t>bn</a:t>
            </a:r>
            <a:r>
              <a:rPr lang="de-DE" sz="1050" dirty="0" smtClean="0">
                <a:solidFill>
                  <a:schemeClr val="tx2"/>
                </a:solidFill>
              </a:rPr>
              <a:t> US$)</a:t>
            </a:r>
            <a:endParaRPr lang="de-DE" sz="1050" dirty="0">
              <a:solidFill>
                <a:schemeClr val="tx2"/>
              </a:solidFill>
            </a:endParaRPr>
          </a:p>
        </p:txBody>
      </p:sp>
      <p:grpSp>
        <p:nvGrpSpPr>
          <p:cNvPr id="2" name="Gruppieren 27"/>
          <p:cNvGrpSpPr/>
          <p:nvPr/>
        </p:nvGrpSpPr>
        <p:grpSpPr>
          <a:xfrm>
            <a:off x="1389461" y="5917824"/>
            <a:ext cx="6233540" cy="522988"/>
            <a:chOff x="1389461" y="5917824"/>
            <a:chExt cx="6233540" cy="522988"/>
          </a:xfrm>
        </p:grpSpPr>
        <p:grpSp>
          <p:nvGrpSpPr>
            <p:cNvPr id="3" name="Gruppieren 41"/>
            <p:cNvGrpSpPr/>
            <p:nvPr/>
          </p:nvGrpSpPr>
          <p:grpSpPr>
            <a:xfrm>
              <a:off x="1389461" y="6194591"/>
              <a:ext cx="5658569" cy="246221"/>
              <a:chOff x="727496" y="6194591"/>
              <a:chExt cx="5658569" cy="246221"/>
            </a:xfrm>
          </p:grpSpPr>
          <p:sp>
            <p:nvSpPr>
              <p:cNvPr id="35" name="Textfeld 25"/>
              <p:cNvSpPr txBox="1">
                <a:spLocks noChangeArrowheads="1"/>
              </p:cNvSpPr>
              <p:nvPr/>
            </p:nvSpPr>
            <p:spPr bwMode="auto">
              <a:xfrm>
                <a:off x="4846861" y="6194591"/>
                <a:ext cx="153920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 dirty="0" smtClean="0">
                    <a:solidFill>
                      <a:schemeClr val="tx2"/>
                    </a:solidFill>
                  </a:rPr>
                  <a:t>Trend </a:t>
                </a:r>
                <a:r>
                  <a:rPr lang="de-DE" sz="1000" b="1" dirty="0" err="1" smtClean="0">
                    <a:solidFill>
                      <a:schemeClr val="tx2"/>
                    </a:solidFill>
                  </a:rPr>
                  <a:t>insured</a:t>
                </a:r>
                <a:r>
                  <a:rPr lang="de-DE" sz="1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000" b="1" dirty="0" err="1" smtClean="0">
                    <a:solidFill>
                      <a:schemeClr val="tx2"/>
                    </a:solidFill>
                  </a:rPr>
                  <a:t>losses</a:t>
                </a:r>
                <a:r>
                  <a:rPr lang="de-DE" sz="1000" b="1" dirty="0" smtClean="0">
                    <a:solidFill>
                      <a:schemeClr val="tx2"/>
                    </a:solidFill>
                  </a:rPr>
                  <a:t>  </a:t>
                </a:r>
                <a:endParaRPr lang="de-DE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Textfeld 26"/>
              <p:cNvSpPr txBox="1">
                <a:spLocks noChangeArrowheads="1"/>
              </p:cNvSpPr>
              <p:nvPr/>
            </p:nvSpPr>
            <p:spPr bwMode="auto">
              <a:xfrm>
                <a:off x="959173" y="6194591"/>
                <a:ext cx="148790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 dirty="0" smtClean="0">
                    <a:solidFill>
                      <a:schemeClr val="tx2"/>
                    </a:solidFill>
                  </a:rPr>
                  <a:t>Trend </a:t>
                </a:r>
                <a:r>
                  <a:rPr lang="de-DE" sz="1000" b="1" dirty="0" err="1" smtClean="0">
                    <a:solidFill>
                      <a:schemeClr val="tx2"/>
                    </a:solidFill>
                  </a:rPr>
                  <a:t>overall</a:t>
                </a:r>
                <a:r>
                  <a:rPr lang="de-DE" sz="1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000" b="1" dirty="0" err="1" smtClean="0">
                    <a:solidFill>
                      <a:schemeClr val="tx2"/>
                    </a:solidFill>
                  </a:rPr>
                  <a:t>losses</a:t>
                </a:r>
                <a:r>
                  <a:rPr lang="de-DE" sz="1000" b="1" dirty="0" smtClean="0">
                    <a:solidFill>
                      <a:schemeClr val="tx2"/>
                    </a:solidFill>
                  </a:rPr>
                  <a:t>  </a:t>
                </a:r>
                <a:endParaRPr lang="de-DE" sz="1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37" name="Gerade Verbindung 36"/>
              <p:cNvCxnSpPr/>
              <p:nvPr/>
            </p:nvCxnSpPr>
            <p:spPr>
              <a:xfrm>
                <a:off x="727496" y="6314540"/>
                <a:ext cx="216000" cy="0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/>
              <p:nvPr/>
            </p:nvCxnSpPr>
            <p:spPr>
              <a:xfrm>
                <a:off x="4651275" y="6314540"/>
                <a:ext cx="216000" cy="0"/>
              </a:xfrm>
              <a:prstGeom prst="line">
                <a:avLst/>
              </a:prstGeom>
              <a:ln w="1905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pieren 25"/>
            <p:cNvGrpSpPr/>
            <p:nvPr/>
          </p:nvGrpSpPr>
          <p:grpSpPr>
            <a:xfrm>
              <a:off x="1406699" y="5917824"/>
              <a:ext cx="6216302" cy="246222"/>
              <a:chOff x="1406699" y="5917824"/>
              <a:chExt cx="6216302" cy="246222"/>
            </a:xfrm>
          </p:grpSpPr>
          <p:sp>
            <p:nvSpPr>
              <p:cNvPr id="31" name="Textfeld 25"/>
              <p:cNvSpPr txBox="1">
                <a:spLocks noChangeArrowheads="1"/>
              </p:cNvSpPr>
              <p:nvPr/>
            </p:nvSpPr>
            <p:spPr bwMode="auto">
              <a:xfrm>
                <a:off x="1603259" y="5917825"/>
                <a:ext cx="210185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 dirty="0" smtClean="0">
                    <a:solidFill>
                      <a:schemeClr val="tx2"/>
                    </a:solidFill>
                  </a:rPr>
                  <a:t>Overall </a:t>
                </a:r>
                <a:r>
                  <a:rPr lang="de-DE" sz="1000" b="1" dirty="0" err="1" smtClean="0">
                    <a:solidFill>
                      <a:schemeClr val="tx2"/>
                    </a:solidFill>
                  </a:rPr>
                  <a:t>losses</a:t>
                </a:r>
                <a:r>
                  <a:rPr lang="de-DE" sz="1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000" b="1" dirty="0">
                    <a:solidFill>
                      <a:schemeClr val="tx2"/>
                    </a:solidFill>
                  </a:rPr>
                  <a:t>(in </a:t>
                </a:r>
                <a:r>
                  <a:rPr lang="de-DE" sz="1000" b="1" dirty="0" smtClean="0">
                    <a:solidFill>
                      <a:schemeClr val="tx2"/>
                    </a:solidFill>
                  </a:rPr>
                  <a:t>2012 </a:t>
                </a:r>
                <a:r>
                  <a:rPr lang="de-DE" sz="1000" b="1" dirty="0" err="1" smtClean="0">
                    <a:solidFill>
                      <a:schemeClr val="tx2"/>
                    </a:solidFill>
                  </a:rPr>
                  <a:t>values</a:t>
                </a:r>
                <a:r>
                  <a:rPr lang="de-DE" sz="1000" b="1" dirty="0" smtClean="0">
                    <a:solidFill>
                      <a:schemeClr val="tx2"/>
                    </a:solidFill>
                  </a:rPr>
                  <a:t>)  </a:t>
                </a:r>
                <a:endParaRPr lang="de-DE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Textfeld 26"/>
              <p:cNvSpPr txBox="1">
                <a:spLocks noChangeArrowheads="1"/>
              </p:cNvSpPr>
              <p:nvPr/>
            </p:nvSpPr>
            <p:spPr bwMode="auto">
              <a:xfrm>
                <a:off x="5490685" y="5917824"/>
                <a:ext cx="213231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000" b="1" dirty="0" err="1" smtClean="0">
                    <a:solidFill>
                      <a:schemeClr val="tx2"/>
                    </a:solidFill>
                  </a:rPr>
                  <a:t>Insured</a:t>
                </a:r>
                <a:r>
                  <a:rPr lang="de-DE" sz="1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de-DE" sz="1000" b="1" dirty="0" err="1" smtClean="0">
                    <a:solidFill>
                      <a:schemeClr val="tx2"/>
                    </a:solidFill>
                  </a:rPr>
                  <a:t>losses</a:t>
                </a:r>
                <a:r>
                  <a:rPr lang="de-DE" sz="1000" b="1" dirty="0" smtClean="0">
                    <a:solidFill>
                      <a:schemeClr val="tx2"/>
                    </a:solidFill>
                  </a:rPr>
                  <a:t> (in 2012 </a:t>
                </a:r>
                <a:r>
                  <a:rPr lang="de-DE" sz="1000" b="1" dirty="0" err="1" smtClean="0">
                    <a:solidFill>
                      <a:schemeClr val="tx2"/>
                    </a:solidFill>
                  </a:rPr>
                  <a:t>values</a:t>
                </a:r>
                <a:r>
                  <a:rPr lang="de-DE" sz="1000" b="1" dirty="0" smtClean="0">
                    <a:solidFill>
                      <a:schemeClr val="tx2"/>
                    </a:solidFill>
                  </a:rPr>
                  <a:t>)  </a:t>
                </a:r>
                <a:endParaRPr lang="de-DE" sz="1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Rechteck 30"/>
              <p:cNvSpPr>
                <a:spLocks noChangeArrowheads="1"/>
              </p:cNvSpPr>
              <p:nvPr/>
            </p:nvSpPr>
            <p:spPr bwMode="auto">
              <a:xfrm>
                <a:off x="1406699" y="5986452"/>
                <a:ext cx="144000" cy="144000"/>
              </a:xfrm>
              <a:prstGeom prst="rect">
                <a:avLst/>
              </a:prstGeom>
              <a:solidFill>
                <a:schemeClr val="accent2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266700" indent="-265113"/>
                <a:endParaRPr lang="de-DE"/>
              </a:p>
            </p:txBody>
          </p:sp>
          <p:sp>
            <p:nvSpPr>
              <p:cNvPr id="34" name="Rechteck 31"/>
              <p:cNvSpPr>
                <a:spLocks noChangeArrowheads="1"/>
              </p:cNvSpPr>
              <p:nvPr/>
            </p:nvSpPr>
            <p:spPr bwMode="auto">
              <a:xfrm>
                <a:off x="5326260" y="5986445"/>
                <a:ext cx="144000" cy="144000"/>
              </a:xfrm>
              <a:prstGeom prst="rect">
                <a:avLst/>
              </a:prstGeom>
              <a:solidFill>
                <a:srgbClr val="00206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66700" indent="-265113"/>
                <a:endParaRPr lang="de-DE"/>
              </a:p>
            </p:txBody>
          </p:sp>
        </p:grpSp>
      </p:grp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87338" y="6615341"/>
            <a:ext cx="594201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800" dirty="0">
                <a:solidFill>
                  <a:schemeClr val="tx2"/>
                </a:solidFill>
              </a:rPr>
              <a:t>© </a:t>
            </a:r>
            <a:r>
              <a:rPr lang="de-DE" sz="800" dirty="0" smtClean="0">
                <a:solidFill>
                  <a:schemeClr val="tx2"/>
                </a:solidFill>
              </a:rPr>
              <a:t>2013 Münchener Rückversicherungs-Gesellschaft</a:t>
            </a:r>
            <a:r>
              <a:rPr lang="de-DE" sz="800" dirty="0">
                <a:solidFill>
                  <a:schemeClr val="tx2"/>
                </a:solidFill>
              </a:rPr>
              <a:t>, </a:t>
            </a:r>
            <a:r>
              <a:rPr lang="de-DE" sz="800" dirty="0" smtClean="0">
                <a:solidFill>
                  <a:schemeClr val="tx2"/>
                </a:solidFill>
              </a:rPr>
              <a:t>Geo Risks Research, NatCatSERVICE – As at </a:t>
            </a:r>
            <a:r>
              <a:rPr lang="de-DE" sz="800" dirty="0" err="1" smtClean="0">
                <a:solidFill>
                  <a:schemeClr val="tx2"/>
                </a:solidFill>
              </a:rPr>
              <a:t>January</a:t>
            </a:r>
            <a:r>
              <a:rPr lang="de-DE" sz="800" dirty="0" smtClean="0">
                <a:solidFill>
                  <a:schemeClr val="tx2"/>
                </a:solidFill>
              </a:rPr>
              <a:t> 2013  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R NatCatSERVICE"/>
  <p:tag name="ARTICULATE_SLIDE_GUID" val="d6ad53d3-f5ed-4bac-a216-88937e9b9a8f"/>
  <p:tag name="ARTICULATE_SLIDE_NAV" val="5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ercentage Distribution Per Continent - Overall Losses"/>
  <p:tag name="ARTICULATE_SLIDE_GUID" val="c9d94159-6ecd-40ba-bf4e-309da892a4ea"/>
  <p:tag name="AUDIO_IMPORT" val="C:\Users\n1100201\Desktop\Nat\37.mp3"/>
  <p:tag name="AUDIO_ID" val="374"/>
  <p:tag name="ELAPSEDTIME" val="27.036"/>
  <p:tag name="ARTICULATE_SLIDE_NAV" val="36"/>
  <p:tag name="ARTICULATE_SLIDE_PAUSE" val="0"/>
  <p:tag name="ARTICULATE_NAV_LEVEL" val="2"/>
  <p:tag name="ARTICULATE_SLIDE_PRESENTER" val="Ernst Rauch"/>
  <p:tag name="ARTICULATE_SLIDE_PRESENTER_GUID" val="1A34B5C7F99A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MR Vorlage Musterseiten_4 zu 3_MR_DE">
  <a:themeElements>
    <a:clrScheme name="Munich Re">
      <a:dk1>
        <a:sysClr val="windowText" lastClr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0A509E"/>
      </a:hlink>
      <a:folHlink>
        <a:srgbClr val="7993A3"/>
      </a:folHlink>
    </a:clrScheme>
    <a:fontScheme name="Munich Re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t" anchorCtr="0">
        <a:normAutofit/>
      </a:bodyPr>
      <a:lstStyle>
        <a:defPPr>
          <a:spcBef>
            <a:spcPct val="0"/>
          </a:spcBef>
          <a:defRPr sz="2200" dirty="0" err="1" smtClean="0">
            <a:solidFill>
              <a:schemeClr val="tx2"/>
            </a:solidFill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 Vorlage Musterseiten_4 zu 3_MR_DE</Template>
  <TotalTime>0</TotalTime>
  <Words>3433</Words>
  <Application>Microsoft Office PowerPoint</Application>
  <PresentationFormat>Bildschirmpräsentation (4:3)</PresentationFormat>
  <Paragraphs>885</Paragraphs>
  <Slides>57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58" baseType="lpstr">
      <vt:lpstr>MR Vorlage Musterseiten_4 zu 3_MR_DE</vt:lpstr>
      <vt:lpstr>Folie 1</vt:lpstr>
      <vt:lpstr>World Map of Natural Hazards  We know and understand risk – it is our business    </vt:lpstr>
      <vt:lpstr>Folie 3</vt:lpstr>
      <vt:lpstr>Folie 4</vt:lpstr>
      <vt:lpstr>Folie 5</vt:lpstr>
      <vt:lpstr>Folie 6</vt:lpstr>
      <vt:lpstr>Natural disasters 1980 - 2012</vt:lpstr>
      <vt:lpstr>Natural catastrophes worldwide 1980 – 2012 Number of events with trend</vt:lpstr>
      <vt:lpstr>Natural catastrophes worldwide 1980 – 2012 Overall and insured losses with trend</vt:lpstr>
      <vt:lpstr>Natural catastrophes worldwide 2012 Overall losses US$ 165bn - Percentage distribution per continent </vt:lpstr>
      <vt:lpstr>Folie 11</vt:lpstr>
      <vt:lpstr>Folie 12</vt:lpstr>
      <vt:lpstr>Folie 13</vt:lpstr>
      <vt:lpstr>Folie 14</vt:lpstr>
      <vt:lpstr>Folie 15</vt:lpstr>
      <vt:lpstr>Folie 16</vt:lpstr>
      <vt:lpstr>Structure – peril families</vt:lpstr>
      <vt:lpstr>Structure – peril families</vt:lpstr>
      <vt:lpstr>Structure – peril families</vt:lpstr>
      <vt:lpstr>Structure – peril families</vt:lpstr>
      <vt:lpstr>Structure – peril families</vt:lpstr>
      <vt:lpstr>Structure – peril families</vt:lpstr>
      <vt:lpstr>Meta information Loss and damage (monetary and human impact)</vt:lpstr>
      <vt:lpstr>Meta information </vt:lpstr>
      <vt:lpstr>Folie 25</vt:lpstr>
      <vt:lpstr>Multi-country event</vt:lpstr>
      <vt:lpstr>Multi-country event</vt:lpstr>
      <vt:lpstr>Multi-peril event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Projects and initiatives</vt:lpstr>
      <vt:lpstr>Folie 47</vt:lpstr>
      <vt:lpstr>Folie 48</vt:lpstr>
      <vt:lpstr>Folie 49</vt:lpstr>
      <vt:lpstr>Challenge  Bring different world together without a collission</vt:lpstr>
      <vt:lpstr>Challenge  Bring different world together without a collission</vt:lpstr>
      <vt:lpstr>Challenge  Bring different world together without a collission</vt:lpstr>
      <vt:lpstr>Challenge  Bring different worlds together without a collission</vt:lpstr>
      <vt:lpstr>Challenge  Bring different worlds together without a collission</vt:lpstr>
      <vt:lpstr>Folie 55</vt:lpstr>
      <vt:lpstr>NatCatSERVICE User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2013-02-20T15:20:30Z</dcterms:created>
  <dcterms:modified xsi:type="dcterms:W3CDTF">2013-06-10T18:27:38Z</dcterms:modified>
</cp:coreProperties>
</file>